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81" r:id="rId5"/>
    <p:sldId id="263" r:id="rId6"/>
    <p:sldId id="272" r:id="rId7"/>
    <p:sldId id="265" r:id="rId8"/>
    <p:sldId id="268" r:id="rId9"/>
    <p:sldId id="284" r:id="rId10"/>
    <p:sldId id="283" r:id="rId11"/>
    <p:sldId id="275" r:id="rId12"/>
    <p:sldId id="270" r:id="rId13"/>
    <p:sldId id="271" r:id="rId14"/>
    <p:sldId id="282" r:id="rId15"/>
    <p:sldId id="285" r:id="rId16"/>
    <p:sldId id="286" r:id="rId17"/>
    <p:sldId id="267" r:id="rId18"/>
    <p:sldId id="277" r:id="rId19"/>
    <p:sldId id="273" r:id="rId20"/>
    <p:sldId id="274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2BE"/>
    <a:srgbClr val="240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48B46-4AEB-49FE-85FD-93DC44BD11B9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35453-3479-4383-9732-90AC5346E2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02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19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94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28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50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32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64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5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1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7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1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64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3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28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0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75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655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037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504720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837642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79645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215799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40934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85998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9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11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46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45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07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51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97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40CB1-BF3E-49DF-9173-BCE50A1F25B5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22AD2-C48A-408B-84B0-D91FFE1642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635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12" y="2317841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Every Customer Counts:</a:t>
            </a:r>
            <a:br>
              <a:rPr lang="en-US" sz="36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</a:br>
            <a:r>
              <a:rPr lang="en-US" sz="3600" b="1" dirty="0" err="1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TravelTide’s</a:t>
            </a:r>
            <a:r>
              <a:rPr lang="en-US" sz="36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Path Forward</a:t>
            </a:r>
            <a:endParaRPr lang="de-DE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960" y="4392340"/>
            <a:ext cx="9144000" cy="1655762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 Customer Segmentation &amp; Rewards Program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65"/>
            <a:ext cx="12192000" cy="3368750"/>
          </a:xfrm>
          <a:prstGeom prst="rect">
            <a:avLst/>
          </a:prstGeom>
        </p:spPr>
      </p:pic>
      <p:sp>
        <p:nvSpPr>
          <p:cNvPr id="5" name="Text 4"/>
          <p:cNvSpPr/>
          <p:nvPr/>
        </p:nvSpPr>
        <p:spPr>
          <a:xfrm>
            <a:off x="720903" y="5482497"/>
            <a:ext cx="130428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In today's competitive travel landscape, understanding our customers isn't just an advantage—it's essential for sustainable growth. </a:t>
            </a:r>
            <a:endParaRPr lang="en-US" sz="1400" dirty="0" smtClean="0"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400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This </a:t>
            </a:r>
            <a:r>
              <a:rPr lang="en-US" sz="1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presentation outlines TravelTide's strategic initiative to implement a robust customer segmentation and rewards program, </a:t>
            </a:r>
            <a:endParaRPr lang="en-US" sz="1400" dirty="0" smtClean="0"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400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designed </a:t>
            </a:r>
            <a:r>
              <a:rPr lang="en-US" sz="1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to elevate engagement, foster loyalty, and drive long-term value.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812694" y="6446657"/>
            <a:ext cx="382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Abhinay Dornipati, 11.08.2025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85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11172" y="985936"/>
            <a:ext cx="11422459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endParaRPr lang="en-US" sz="833" dirty="0"/>
          </a:p>
        </p:txBody>
      </p:sp>
      <p:sp>
        <p:nvSpPr>
          <p:cNvPr id="4" name="Shape 2"/>
          <p:cNvSpPr/>
          <p:nvPr/>
        </p:nvSpPr>
        <p:spPr>
          <a:xfrm>
            <a:off x="601812" y="4817755"/>
            <a:ext cx="6066776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1812" y="4817755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6" name="Text 4"/>
          <p:cNvSpPr/>
          <p:nvPr/>
        </p:nvSpPr>
        <p:spPr>
          <a:xfrm>
            <a:off x="748753" y="4962879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1164282" y="4854929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1400" b="1" dirty="0">
                <a:solidFill>
                  <a:srgbClr val="FF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Rebooking-Prone</a:t>
            </a:r>
            <a:r>
              <a:rPr lang="en-US" sz="1125" b="1" dirty="0">
                <a:solidFill>
                  <a:srgbClr val="FF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Fliers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1164282" y="5129566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flight-only, high rebooking rate. 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Perk: </a:t>
            </a:r>
            <a:r>
              <a:rPr lang="en-US" sz="120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Cancellation </a:t>
            </a:r>
            <a:r>
              <a:rPr lang="en-US" sz="120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0" name="Text 1"/>
          <p:cNvSpPr/>
          <p:nvPr/>
        </p:nvSpPr>
        <p:spPr>
          <a:xfrm>
            <a:off x="601811" y="1328365"/>
            <a:ext cx="10871398" cy="603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  <a:spcAft>
                <a:spcPts val="400"/>
              </a:spcAft>
            </a:pP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 Profiling an</a:t>
            </a: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 Perk Mapping:</a:t>
            </a:r>
          </a:p>
          <a:p>
            <a:pPr>
              <a:lnSpc>
                <a:spcPts val="1375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clustering, we profiled each segment using original (true) feature values to understand user behavior and assign appropriate perks. </a:t>
            </a:r>
            <a:endParaRPr lang="en-US" sz="1200" dirty="0"/>
          </a:p>
        </p:txBody>
      </p:sp>
      <p:sp>
        <p:nvSpPr>
          <p:cNvPr id="41" name="Shape 2"/>
          <p:cNvSpPr/>
          <p:nvPr/>
        </p:nvSpPr>
        <p:spPr>
          <a:xfrm>
            <a:off x="601811" y="6149241"/>
            <a:ext cx="6066777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42" name="Shape 3"/>
          <p:cNvSpPr/>
          <p:nvPr/>
        </p:nvSpPr>
        <p:spPr>
          <a:xfrm>
            <a:off x="601812" y="6149241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43" name="Text 4"/>
          <p:cNvSpPr/>
          <p:nvPr/>
        </p:nvSpPr>
        <p:spPr>
          <a:xfrm>
            <a:off x="748753" y="6294365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7</a:t>
            </a:r>
            <a:endParaRPr lang="en-US" sz="1292" dirty="0"/>
          </a:p>
        </p:txBody>
      </p:sp>
      <p:sp>
        <p:nvSpPr>
          <p:cNvPr id="44" name="Text 5"/>
          <p:cNvSpPr/>
          <p:nvPr/>
        </p:nvSpPr>
        <p:spPr>
          <a:xfrm>
            <a:off x="1164282" y="6186415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1400" b="1" dirty="0" smtClean="0">
                <a:solidFill>
                  <a:srgbClr val="00B0F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Stable Frequent Fliers</a:t>
            </a:r>
          </a:p>
        </p:txBody>
      </p:sp>
      <p:sp>
        <p:nvSpPr>
          <p:cNvPr id="45" name="Text 6"/>
          <p:cNvSpPr/>
          <p:nvPr/>
        </p:nvSpPr>
        <p:spPr>
          <a:xfrm>
            <a:off x="1156221" y="6453925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rebooking, consistent bookings, high checked bags. Perk: </a:t>
            </a:r>
            <a:r>
              <a:rPr lang="en-US" sz="1200" dirty="0" smtClean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 Checked Bag</a:t>
            </a:r>
          </a:p>
        </p:txBody>
      </p:sp>
      <p:sp>
        <p:nvSpPr>
          <p:cNvPr id="46" name="Shape 2"/>
          <p:cNvSpPr/>
          <p:nvPr/>
        </p:nvSpPr>
        <p:spPr>
          <a:xfrm>
            <a:off x="604172" y="4154534"/>
            <a:ext cx="6064416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47" name="Shape 3"/>
          <p:cNvSpPr/>
          <p:nvPr/>
        </p:nvSpPr>
        <p:spPr>
          <a:xfrm>
            <a:off x="604173" y="4154534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48" name="Text 4"/>
          <p:cNvSpPr/>
          <p:nvPr/>
        </p:nvSpPr>
        <p:spPr>
          <a:xfrm>
            <a:off x="751114" y="4299658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4</a:t>
            </a:r>
            <a:endParaRPr lang="en-US" sz="1292" dirty="0"/>
          </a:p>
        </p:txBody>
      </p:sp>
      <p:sp>
        <p:nvSpPr>
          <p:cNvPr id="49" name="Text 5"/>
          <p:cNvSpPr/>
          <p:nvPr/>
        </p:nvSpPr>
        <p:spPr>
          <a:xfrm>
            <a:off x="1166643" y="4191708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b="1" dirty="0" smtClean="0">
                <a:solidFill>
                  <a:schemeClr val="accent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Leisure Hotel-Only Vacationers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0" name="Text 6"/>
          <p:cNvSpPr/>
          <p:nvPr/>
        </p:nvSpPr>
        <p:spPr>
          <a:xfrm>
            <a:off x="1166643" y="4410864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hotel-only, long stays, multiple rooms. Perk:</a:t>
            </a:r>
            <a:r>
              <a:rPr lang="en-US" sz="1200" dirty="0" smtClean="0">
                <a:solidFill>
                  <a:schemeClr val="accent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Free Mid-Stay Housekeeping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51" name="Shape 2"/>
          <p:cNvSpPr/>
          <p:nvPr/>
        </p:nvSpPr>
        <p:spPr>
          <a:xfrm>
            <a:off x="604172" y="2821177"/>
            <a:ext cx="6064415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52" name="Shape 3"/>
          <p:cNvSpPr/>
          <p:nvPr/>
        </p:nvSpPr>
        <p:spPr>
          <a:xfrm>
            <a:off x="604173" y="2821177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53" name="Text 4"/>
          <p:cNvSpPr/>
          <p:nvPr/>
        </p:nvSpPr>
        <p:spPr>
          <a:xfrm>
            <a:off x="764477" y="3002730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292" dirty="0"/>
          </a:p>
        </p:txBody>
      </p:sp>
      <p:sp>
        <p:nvSpPr>
          <p:cNvPr id="54" name="Text 5"/>
          <p:cNvSpPr/>
          <p:nvPr/>
        </p:nvSpPr>
        <p:spPr>
          <a:xfrm>
            <a:off x="1166643" y="2858351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b="1" dirty="0" smtClean="0">
                <a:solidFill>
                  <a:schemeClr val="accent2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Inactive / Idle Users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55" name="Text 6"/>
          <p:cNvSpPr/>
          <p:nvPr/>
        </p:nvSpPr>
        <p:spPr>
          <a:xfrm>
            <a:off x="1166643" y="3132988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trips, minimal engagement. Perk: </a:t>
            </a:r>
            <a:r>
              <a:rPr lang="en-US" sz="1200" dirty="0" smtClean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 Hotel Meal </a:t>
            </a: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(reactivation)</a:t>
            </a:r>
            <a:endParaRPr lang="en-US" sz="1200" dirty="0"/>
          </a:p>
        </p:txBody>
      </p:sp>
      <p:sp>
        <p:nvSpPr>
          <p:cNvPr id="56" name="Shape 2"/>
          <p:cNvSpPr/>
          <p:nvPr/>
        </p:nvSpPr>
        <p:spPr>
          <a:xfrm>
            <a:off x="601811" y="2097730"/>
            <a:ext cx="6066776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57" name="Shape 3"/>
          <p:cNvSpPr/>
          <p:nvPr/>
        </p:nvSpPr>
        <p:spPr>
          <a:xfrm>
            <a:off x="620660" y="2110430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58" name="Text 4"/>
          <p:cNvSpPr/>
          <p:nvPr/>
        </p:nvSpPr>
        <p:spPr>
          <a:xfrm>
            <a:off x="748753" y="2329899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1</a:t>
            </a:r>
            <a:endParaRPr lang="en-US" sz="1292" dirty="0"/>
          </a:p>
        </p:txBody>
      </p:sp>
      <p:sp>
        <p:nvSpPr>
          <p:cNvPr id="59" name="Text 5"/>
          <p:cNvSpPr/>
          <p:nvPr/>
        </p:nvSpPr>
        <p:spPr>
          <a:xfrm>
            <a:off x="1164282" y="2134904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b="1" dirty="0" smtClean="0">
                <a:solidFill>
                  <a:srgbClr val="00B05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Deal-Seeking Co-Bookers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60" name="Text 6"/>
          <p:cNvSpPr/>
          <p:nvPr/>
        </p:nvSpPr>
        <p:spPr>
          <a:xfrm>
            <a:off x="1164282" y="2409541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Engaged, price-conscious, high co-booking. Perk: </a:t>
            </a:r>
            <a:r>
              <a:rPr lang="en-US" sz="1200" dirty="0" smtClean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Exclusive Discounts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61" name="Shape 2"/>
          <p:cNvSpPr/>
          <p:nvPr/>
        </p:nvSpPr>
        <p:spPr>
          <a:xfrm>
            <a:off x="604172" y="3514144"/>
            <a:ext cx="6064416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62" name="Shape 3"/>
          <p:cNvSpPr/>
          <p:nvPr/>
        </p:nvSpPr>
        <p:spPr>
          <a:xfrm>
            <a:off x="604173" y="3514144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63" name="Text 4"/>
          <p:cNvSpPr/>
          <p:nvPr/>
        </p:nvSpPr>
        <p:spPr>
          <a:xfrm>
            <a:off x="748753" y="3698033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3</a:t>
            </a:r>
            <a:endParaRPr lang="en-US" sz="1292" dirty="0"/>
          </a:p>
        </p:txBody>
      </p:sp>
      <p:sp>
        <p:nvSpPr>
          <p:cNvPr id="64" name="Text 5"/>
          <p:cNvSpPr/>
          <p:nvPr/>
        </p:nvSpPr>
        <p:spPr>
          <a:xfrm>
            <a:off x="1166643" y="3551318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b="1" dirty="0" smtClean="0">
                <a:solidFill>
                  <a:schemeClr val="accent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Affluent Hotel Travelers</a:t>
            </a:r>
            <a:endParaRPr lang="en-US" sz="1400" dirty="0">
              <a:solidFill>
                <a:schemeClr val="accent4"/>
              </a:solidFill>
            </a:endParaRPr>
          </a:p>
        </p:txBody>
      </p:sp>
      <p:sp>
        <p:nvSpPr>
          <p:cNvPr id="65" name="Text 6"/>
          <p:cNvSpPr/>
          <p:nvPr/>
        </p:nvSpPr>
        <p:spPr>
          <a:xfrm>
            <a:off x="1166643" y="3825955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hotel spend, mixed-mode bookers. Perk: </a:t>
            </a:r>
            <a:r>
              <a:rPr lang="en-US" sz="1200" dirty="0" smtClean="0">
                <a:solidFill>
                  <a:schemeClr val="accent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Complimentary Daily Breakfast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66" name="Shape 2"/>
          <p:cNvSpPr/>
          <p:nvPr/>
        </p:nvSpPr>
        <p:spPr>
          <a:xfrm>
            <a:off x="604172" y="5504971"/>
            <a:ext cx="6064416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67" name="Shape 3"/>
          <p:cNvSpPr/>
          <p:nvPr/>
        </p:nvSpPr>
        <p:spPr>
          <a:xfrm>
            <a:off x="604173" y="5504971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68" name="Text 4"/>
          <p:cNvSpPr/>
          <p:nvPr/>
        </p:nvSpPr>
        <p:spPr>
          <a:xfrm>
            <a:off x="751114" y="5650095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6</a:t>
            </a:r>
            <a:endParaRPr lang="en-US" sz="1292" dirty="0"/>
          </a:p>
        </p:txBody>
      </p:sp>
      <p:sp>
        <p:nvSpPr>
          <p:cNvPr id="69" name="Text 5"/>
          <p:cNvSpPr/>
          <p:nvPr/>
        </p:nvSpPr>
        <p:spPr>
          <a:xfrm>
            <a:off x="1166643" y="5542145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b="1" dirty="0" smtClean="0">
                <a:solidFill>
                  <a:srgbClr val="7030A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 High-Value Travelers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70" name="Text 6"/>
          <p:cNvSpPr/>
          <p:nvPr/>
        </p:nvSpPr>
        <p:spPr>
          <a:xfrm>
            <a:off x="1166643" y="5816782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flight/hotel spend, frequent co-bookers. Perk: </a:t>
            </a:r>
            <a:r>
              <a:rPr lang="en-US" sz="1200" dirty="0" smtClean="0">
                <a:solidFill>
                  <a:srgbClr val="703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Night Free Hotel + Flight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71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5: 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&amp; Segmentation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Iteration 4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21" y="1779342"/>
            <a:ext cx="3466409" cy="2597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857" y="4075512"/>
            <a:ext cx="5151341" cy="25730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42221" y="6488668"/>
            <a:ext cx="150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#Users = 5998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97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11172" y="985936"/>
            <a:ext cx="11422459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endParaRPr lang="en-US" sz="833" dirty="0"/>
          </a:p>
        </p:txBody>
      </p:sp>
      <p:sp>
        <p:nvSpPr>
          <p:cNvPr id="40" name="Text 1"/>
          <p:cNvSpPr/>
          <p:nvPr/>
        </p:nvSpPr>
        <p:spPr>
          <a:xfrm>
            <a:off x="601811" y="1328365"/>
            <a:ext cx="10871398" cy="603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6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Executive Summary:</a:t>
            </a:r>
            <a:endParaRPr lang="en-US" sz="1600" dirty="0"/>
          </a:p>
        </p:txBody>
      </p:sp>
      <p:sp>
        <p:nvSpPr>
          <p:cNvPr id="71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5: 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&amp; Segmentation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Iteration 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3" y="1489895"/>
            <a:ext cx="6927798" cy="3552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071" y="2410827"/>
            <a:ext cx="5586590" cy="431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5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714772"/>
            <a:ext cx="10869018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endParaRPr lang="en-US" sz="3875" dirty="0"/>
          </a:p>
        </p:txBody>
      </p:sp>
      <p:sp>
        <p:nvSpPr>
          <p:cNvPr id="3" name="Text 1"/>
          <p:cNvSpPr/>
          <p:nvPr/>
        </p:nvSpPr>
        <p:spPr>
          <a:xfrm>
            <a:off x="616580" y="1417117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20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6: </a:t>
            </a:r>
            <a:r>
              <a:rPr lang="de-DE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de-DE" sz="2800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3" y="1087834"/>
            <a:ext cx="5996584" cy="42483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077" y="3932854"/>
            <a:ext cx="5419341" cy="280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744" y="373259"/>
            <a:ext cx="10869018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endParaRPr lang="en-US" sz="3875" dirty="0"/>
          </a:p>
        </p:txBody>
      </p:sp>
      <p:sp>
        <p:nvSpPr>
          <p:cNvPr id="3" name="Text 1"/>
          <p:cNvSpPr/>
          <p:nvPr/>
        </p:nvSpPr>
        <p:spPr>
          <a:xfrm>
            <a:off x="616580" y="1500285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recommend </a:t>
            </a:r>
            <a:r>
              <a:rPr lang="en-US" sz="145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Iteration 4 (k=7)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campaign rollout, based on its superior clustering quality, improved interpretability, and better justification of perks using user-level spend patterns.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01811" y="2468528"/>
            <a:ext cx="3496965" cy="2175073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7172" y="2663889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44" y="2787913"/>
            <a:ext cx="255092" cy="31888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7173" y="3419936"/>
            <a:ext cx="2855119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Launch Precise A/B Tests</a:t>
            </a:r>
            <a:endParaRPr lang="en-US" sz="1917" dirty="0"/>
          </a:p>
        </p:txBody>
      </p:sp>
      <p:sp>
        <p:nvSpPr>
          <p:cNvPr id="8" name="Text 5"/>
          <p:cNvSpPr/>
          <p:nvPr/>
        </p:nvSpPr>
        <p:spPr>
          <a:xfrm>
            <a:off x="797172" y="3843402"/>
            <a:ext cx="31062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targeted perk tests to measure impact.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4287787" y="2468528"/>
            <a:ext cx="3496965" cy="2175073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483149" y="2663889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121" y="2787913"/>
            <a:ext cx="255092" cy="31888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483149" y="3419936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 Effectively</a:t>
            </a:r>
            <a:endParaRPr lang="en-US" sz="1917" dirty="0"/>
          </a:p>
        </p:txBody>
      </p:sp>
      <p:sp>
        <p:nvSpPr>
          <p:cNvPr id="13" name="Text 9"/>
          <p:cNvSpPr/>
          <p:nvPr/>
        </p:nvSpPr>
        <p:spPr>
          <a:xfrm>
            <a:off x="4483149" y="3843402"/>
            <a:ext cx="31062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 spenders or idle users with tailored offers.</a:t>
            </a:r>
            <a:endParaRPr lang="en-US" sz="1458" dirty="0"/>
          </a:p>
        </p:txBody>
      </p:sp>
      <p:sp>
        <p:nvSpPr>
          <p:cNvPr id="14" name="Shape 10"/>
          <p:cNvSpPr/>
          <p:nvPr/>
        </p:nvSpPr>
        <p:spPr>
          <a:xfrm>
            <a:off x="7973763" y="2468528"/>
            <a:ext cx="3496965" cy="2175073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169126" y="2663889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097" y="2787913"/>
            <a:ext cx="255092" cy="31888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169126" y="3419936"/>
            <a:ext cx="275520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Refine Loyalty Roadmap</a:t>
            </a:r>
            <a:endParaRPr lang="en-US" sz="1917" dirty="0"/>
          </a:p>
        </p:txBody>
      </p:sp>
      <p:sp>
        <p:nvSpPr>
          <p:cNvPr id="18" name="Text 13"/>
          <p:cNvSpPr/>
          <p:nvPr/>
        </p:nvSpPr>
        <p:spPr>
          <a:xfrm>
            <a:off x="8169126" y="3843402"/>
            <a:ext cx="31062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confidence in TravelTide's future loyalty strategies.</a:t>
            </a:r>
            <a:endParaRPr lang="en-US" sz="1458" dirty="0"/>
          </a:p>
        </p:txBody>
      </p:sp>
      <p:sp>
        <p:nvSpPr>
          <p:cNvPr id="19" name="Text 14"/>
          <p:cNvSpPr/>
          <p:nvPr/>
        </p:nvSpPr>
        <p:spPr>
          <a:xfrm>
            <a:off x="616580" y="5039403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approach will enable </a:t>
            </a: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Marketing Team 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launch precise A/B perk tests, target high spenders or idle users effectively, and refine 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TravelTide's loyalty roadmap with confidence.</a:t>
            </a:r>
            <a:endParaRPr lang="en-US" sz="1458" dirty="0"/>
          </a:p>
        </p:txBody>
      </p:sp>
      <p:sp>
        <p:nvSpPr>
          <p:cNvPr id="20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7: Deployment &amp; Recommendations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428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744" y="373259"/>
            <a:ext cx="10869018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endParaRPr lang="en-US" sz="3875" dirty="0"/>
          </a:p>
        </p:txBody>
      </p:sp>
      <p:sp>
        <p:nvSpPr>
          <p:cNvPr id="20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Project Summary &amp; Business Recommendations</a:t>
            </a:r>
            <a:endParaRPr lang="en-US" sz="2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b="8383"/>
          <a:stretch/>
        </p:blipFill>
        <p:spPr>
          <a:xfrm>
            <a:off x="548640" y="1087833"/>
            <a:ext cx="6731605" cy="35952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952" y="2328028"/>
            <a:ext cx="5459103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4538" y="2769327"/>
            <a:ext cx="5310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THANK YOU!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93596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K-Means</a:t>
            </a:r>
            <a:endParaRPr lang="de-DE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5389"/>
            <a:ext cx="8249801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7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11172" y="985936"/>
            <a:ext cx="11422459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endParaRPr lang="en-US" sz="833" dirty="0"/>
          </a:p>
        </p:txBody>
      </p:sp>
      <p:sp>
        <p:nvSpPr>
          <p:cNvPr id="4" name="Shape 2"/>
          <p:cNvSpPr/>
          <p:nvPr/>
        </p:nvSpPr>
        <p:spPr>
          <a:xfrm>
            <a:off x="601812" y="1932210"/>
            <a:ext cx="5910022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1812" y="1932210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6" name="Text 4"/>
          <p:cNvSpPr/>
          <p:nvPr/>
        </p:nvSpPr>
        <p:spPr>
          <a:xfrm>
            <a:off x="748753" y="2077334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1164282" y="1969384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Rebooking-Prone</a:t>
            </a:r>
            <a:r>
              <a:rPr lang="en-US" sz="1125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140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Fliers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164282" y="2244021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flight-only, high rebooking rate. 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Perk: </a:t>
            </a:r>
            <a:r>
              <a:rPr lang="en-US" sz="120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Cancellation </a:t>
            </a:r>
            <a:r>
              <a:rPr lang="en-US" sz="120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9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5: 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&amp; Segmentation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Iteration 3</a:t>
            </a:r>
          </a:p>
        </p:txBody>
      </p:sp>
      <p:sp>
        <p:nvSpPr>
          <p:cNvPr id="40" name="Text 1"/>
          <p:cNvSpPr/>
          <p:nvPr/>
        </p:nvSpPr>
        <p:spPr>
          <a:xfrm>
            <a:off x="601811" y="1328365"/>
            <a:ext cx="10871398" cy="603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6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clustering, we profiled each segment using original (true) feature values to understand user behavior and assign appropriate perks.</a:t>
            </a:r>
            <a:endParaRPr lang="en-US" sz="1600" dirty="0"/>
          </a:p>
        </p:txBody>
      </p:sp>
      <p:sp>
        <p:nvSpPr>
          <p:cNvPr id="41" name="Shape 2"/>
          <p:cNvSpPr/>
          <p:nvPr/>
        </p:nvSpPr>
        <p:spPr>
          <a:xfrm>
            <a:off x="601811" y="2595223"/>
            <a:ext cx="5910023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42" name="Shape 3"/>
          <p:cNvSpPr/>
          <p:nvPr/>
        </p:nvSpPr>
        <p:spPr>
          <a:xfrm>
            <a:off x="601812" y="2595223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43" name="Text 4"/>
          <p:cNvSpPr/>
          <p:nvPr/>
        </p:nvSpPr>
        <p:spPr>
          <a:xfrm>
            <a:off x="748753" y="2740347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2</a:t>
            </a:r>
            <a:endParaRPr lang="en-US" sz="1292" dirty="0"/>
          </a:p>
        </p:txBody>
      </p:sp>
      <p:sp>
        <p:nvSpPr>
          <p:cNvPr id="44" name="Text 5"/>
          <p:cNvSpPr/>
          <p:nvPr/>
        </p:nvSpPr>
        <p:spPr>
          <a:xfrm>
            <a:off x="1164282" y="2632397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140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Stable Frequent Fliers</a:t>
            </a:r>
          </a:p>
        </p:txBody>
      </p:sp>
      <p:sp>
        <p:nvSpPr>
          <p:cNvPr id="45" name="Text 6"/>
          <p:cNvSpPr/>
          <p:nvPr/>
        </p:nvSpPr>
        <p:spPr>
          <a:xfrm>
            <a:off x="1164282" y="2907034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rebooking, consistent flight/hotel stays. Perk: </a:t>
            </a:r>
            <a:r>
              <a:rPr lang="en-US" sz="1200" dirty="0" smtClean="0">
                <a:solidFill>
                  <a:srgbClr val="1802B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 Checked Bag</a:t>
            </a:r>
          </a:p>
        </p:txBody>
      </p:sp>
      <p:sp>
        <p:nvSpPr>
          <p:cNvPr id="46" name="Shape 2"/>
          <p:cNvSpPr/>
          <p:nvPr/>
        </p:nvSpPr>
        <p:spPr>
          <a:xfrm>
            <a:off x="601811" y="3292721"/>
            <a:ext cx="5910023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47" name="Shape 3"/>
          <p:cNvSpPr/>
          <p:nvPr/>
        </p:nvSpPr>
        <p:spPr>
          <a:xfrm>
            <a:off x="601812" y="3292721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48" name="Text 4"/>
          <p:cNvSpPr/>
          <p:nvPr/>
        </p:nvSpPr>
        <p:spPr>
          <a:xfrm>
            <a:off x="748753" y="3437845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3</a:t>
            </a:r>
            <a:endParaRPr lang="en-US" sz="1292" dirty="0"/>
          </a:p>
        </p:txBody>
      </p:sp>
      <p:sp>
        <p:nvSpPr>
          <p:cNvPr id="49" name="Text 5"/>
          <p:cNvSpPr/>
          <p:nvPr/>
        </p:nvSpPr>
        <p:spPr>
          <a:xfrm>
            <a:off x="1164282" y="3329895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Leisure Hotel-Only Travelers</a:t>
            </a:r>
            <a:endParaRPr lang="en-US" sz="1400" dirty="0"/>
          </a:p>
        </p:txBody>
      </p:sp>
      <p:sp>
        <p:nvSpPr>
          <p:cNvPr id="50" name="Text 6"/>
          <p:cNvSpPr/>
          <p:nvPr/>
        </p:nvSpPr>
        <p:spPr>
          <a:xfrm>
            <a:off x="1164282" y="3604532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hotel-only, long stays, multiple rooms. Perk: </a:t>
            </a:r>
            <a:r>
              <a:rPr lang="en-US" sz="1200" dirty="0" smtClean="0">
                <a:solidFill>
                  <a:schemeClr val="accent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 Mid-Stay Housekeeping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51" name="Shape 2"/>
          <p:cNvSpPr/>
          <p:nvPr/>
        </p:nvSpPr>
        <p:spPr>
          <a:xfrm>
            <a:off x="601811" y="3998388"/>
            <a:ext cx="5910023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52" name="Shape 3"/>
          <p:cNvSpPr/>
          <p:nvPr/>
        </p:nvSpPr>
        <p:spPr>
          <a:xfrm>
            <a:off x="601812" y="3998388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53" name="Text 4"/>
          <p:cNvSpPr/>
          <p:nvPr/>
        </p:nvSpPr>
        <p:spPr>
          <a:xfrm>
            <a:off x="748753" y="4143512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292" dirty="0"/>
          </a:p>
        </p:txBody>
      </p:sp>
      <p:sp>
        <p:nvSpPr>
          <p:cNvPr id="54" name="Text 5"/>
          <p:cNvSpPr/>
          <p:nvPr/>
        </p:nvSpPr>
        <p:spPr>
          <a:xfrm>
            <a:off x="1164282" y="4035562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Inactive / Idle Users</a:t>
            </a:r>
            <a:endParaRPr lang="en-US" sz="1400" dirty="0"/>
          </a:p>
        </p:txBody>
      </p:sp>
      <p:sp>
        <p:nvSpPr>
          <p:cNvPr id="55" name="Text 6"/>
          <p:cNvSpPr/>
          <p:nvPr/>
        </p:nvSpPr>
        <p:spPr>
          <a:xfrm>
            <a:off x="1164282" y="4310199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trips, minimal engagement. Perk: </a:t>
            </a:r>
            <a:r>
              <a:rPr lang="en-US" sz="1200" dirty="0" smtClean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 Hotel Meal </a:t>
            </a: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(reactivation)</a:t>
            </a:r>
            <a:endParaRPr lang="en-US" sz="1200" dirty="0"/>
          </a:p>
        </p:txBody>
      </p:sp>
      <p:sp>
        <p:nvSpPr>
          <p:cNvPr id="56" name="Shape 2"/>
          <p:cNvSpPr/>
          <p:nvPr/>
        </p:nvSpPr>
        <p:spPr>
          <a:xfrm>
            <a:off x="601811" y="4693458"/>
            <a:ext cx="5910023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57" name="Shape 3"/>
          <p:cNvSpPr/>
          <p:nvPr/>
        </p:nvSpPr>
        <p:spPr>
          <a:xfrm>
            <a:off x="601812" y="4693458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58" name="Text 4"/>
          <p:cNvSpPr/>
          <p:nvPr/>
        </p:nvSpPr>
        <p:spPr>
          <a:xfrm>
            <a:off x="748753" y="4838582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5</a:t>
            </a:r>
            <a:endParaRPr lang="en-US" sz="1292" dirty="0"/>
          </a:p>
        </p:txBody>
      </p:sp>
      <p:sp>
        <p:nvSpPr>
          <p:cNvPr id="59" name="Text 5"/>
          <p:cNvSpPr/>
          <p:nvPr/>
        </p:nvSpPr>
        <p:spPr>
          <a:xfrm>
            <a:off x="1164282" y="4730632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Deal-Seeking Co-Bookers</a:t>
            </a:r>
            <a:endParaRPr lang="en-US" sz="1400" dirty="0"/>
          </a:p>
        </p:txBody>
      </p:sp>
      <p:sp>
        <p:nvSpPr>
          <p:cNvPr id="60" name="Text 6"/>
          <p:cNvSpPr/>
          <p:nvPr/>
        </p:nvSpPr>
        <p:spPr>
          <a:xfrm>
            <a:off x="1164282" y="5005269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Engaged, price-conscious, high co-booking. Perk: </a:t>
            </a:r>
            <a:r>
              <a:rPr lang="en-US" sz="1200" dirty="0" smtClean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Exclusive Discounts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61" name="Shape 2"/>
          <p:cNvSpPr/>
          <p:nvPr/>
        </p:nvSpPr>
        <p:spPr>
          <a:xfrm>
            <a:off x="601812" y="5369599"/>
            <a:ext cx="5910022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62" name="Shape 3"/>
          <p:cNvSpPr/>
          <p:nvPr/>
        </p:nvSpPr>
        <p:spPr>
          <a:xfrm>
            <a:off x="601812" y="5369599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63" name="Text 4"/>
          <p:cNvSpPr/>
          <p:nvPr/>
        </p:nvSpPr>
        <p:spPr>
          <a:xfrm>
            <a:off x="748753" y="5514723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6</a:t>
            </a:r>
            <a:endParaRPr lang="en-US" sz="1292" dirty="0"/>
          </a:p>
        </p:txBody>
      </p:sp>
      <p:sp>
        <p:nvSpPr>
          <p:cNvPr id="64" name="Text 5"/>
          <p:cNvSpPr/>
          <p:nvPr/>
        </p:nvSpPr>
        <p:spPr>
          <a:xfrm>
            <a:off x="1164282" y="5406773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Affluent Hotel Travelers</a:t>
            </a:r>
            <a:endParaRPr lang="en-US" sz="1400" dirty="0"/>
          </a:p>
        </p:txBody>
      </p:sp>
      <p:sp>
        <p:nvSpPr>
          <p:cNvPr id="65" name="Text 6"/>
          <p:cNvSpPr/>
          <p:nvPr/>
        </p:nvSpPr>
        <p:spPr>
          <a:xfrm>
            <a:off x="1164282" y="5681410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hotel spend, mixed-mode bookers. Perk: </a:t>
            </a:r>
            <a:r>
              <a:rPr lang="en-US" sz="1200" dirty="0" smtClean="0">
                <a:solidFill>
                  <a:srgbClr val="FFC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Complimentary Daily Breakfast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66" name="Shape 2"/>
          <p:cNvSpPr/>
          <p:nvPr/>
        </p:nvSpPr>
        <p:spPr>
          <a:xfrm>
            <a:off x="601811" y="6027432"/>
            <a:ext cx="5910023" cy="581884"/>
          </a:xfrm>
          <a:prstGeom prst="roundRect">
            <a:avLst>
              <a:gd name="adj" fmla="val 69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67" name="Shape 3"/>
          <p:cNvSpPr/>
          <p:nvPr/>
        </p:nvSpPr>
        <p:spPr>
          <a:xfrm>
            <a:off x="601812" y="6027432"/>
            <a:ext cx="452536" cy="569184"/>
          </a:xfrm>
          <a:prstGeom prst="roundRect">
            <a:avLst>
              <a:gd name="adj" fmla="val 7035"/>
            </a:avLst>
          </a:prstGeom>
          <a:solidFill>
            <a:srgbClr val="CCEEFF"/>
          </a:solidFill>
          <a:ln/>
        </p:spPr>
      </p:sp>
      <p:sp>
        <p:nvSpPr>
          <p:cNvPr id="68" name="Text 4"/>
          <p:cNvSpPr/>
          <p:nvPr/>
        </p:nvSpPr>
        <p:spPr>
          <a:xfrm>
            <a:off x="748753" y="6172556"/>
            <a:ext cx="164902" cy="206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7</a:t>
            </a:r>
            <a:endParaRPr lang="en-US" sz="1292" dirty="0"/>
          </a:p>
        </p:txBody>
      </p:sp>
      <p:sp>
        <p:nvSpPr>
          <p:cNvPr id="69" name="Text 5"/>
          <p:cNvSpPr/>
          <p:nvPr/>
        </p:nvSpPr>
        <p:spPr>
          <a:xfrm>
            <a:off x="1164282" y="6064606"/>
            <a:ext cx="18804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 High-Value Travelers</a:t>
            </a:r>
            <a:endParaRPr lang="en-US" sz="1400" dirty="0"/>
          </a:p>
        </p:txBody>
      </p:sp>
      <p:sp>
        <p:nvSpPr>
          <p:cNvPr id="70" name="Text 6"/>
          <p:cNvSpPr/>
          <p:nvPr/>
        </p:nvSpPr>
        <p:spPr>
          <a:xfrm>
            <a:off x="1164282" y="6339243"/>
            <a:ext cx="10847288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flight/hotel spend, frequent co-bookers. Perk: </a:t>
            </a:r>
            <a:r>
              <a:rPr lang="en-US" sz="1200" dirty="0" smtClean="0">
                <a:solidFill>
                  <a:srgbClr val="703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Night Free Hotel + Flight</a:t>
            </a:r>
            <a:endParaRPr lang="en-US" sz="1200" dirty="0">
              <a:solidFill>
                <a:srgbClr val="7030A0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90" y="1854818"/>
            <a:ext cx="5102424" cy="197139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90" y="3998388"/>
            <a:ext cx="4992297" cy="2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1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11172" y="985936"/>
            <a:ext cx="11422459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endParaRPr lang="en-US" sz="833" dirty="0"/>
          </a:p>
        </p:txBody>
      </p:sp>
      <p:sp>
        <p:nvSpPr>
          <p:cNvPr id="39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5: 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&amp; Segmentation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Iteration 3</a:t>
            </a:r>
          </a:p>
        </p:txBody>
      </p:sp>
      <p:sp>
        <p:nvSpPr>
          <p:cNvPr id="40" name="Text 1"/>
          <p:cNvSpPr/>
          <p:nvPr/>
        </p:nvSpPr>
        <p:spPr>
          <a:xfrm>
            <a:off x="601811" y="1328365"/>
            <a:ext cx="10871398" cy="603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Demographic Enrichment, Cluster Profiling and Perk Mapping:</a:t>
            </a:r>
          </a:p>
          <a:p>
            <a:pPr>
              <a:lnSpc>
                <a:spcPts val="1375"/>
              </a:lnSpc>
            </a:pPr>
            <a:r>
              <a:rPr lang="en-US" sz="16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clustering, we profiled each segment using original (true) feature values to understand user behavior and assign appropriate perks. User Demographics were also considered during the cluster profiling.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5" y="2074644"/>
            <a:ext cx="5652556" cy="4228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610" y="2160810"/>
            <a:ext cx="5962390" cy="360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11172" y="985936"/>
            <a:ext cx="11422459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endParaRPr lang="en-US" sz="833" dirty="0"/>
          </a:p>
        </p:txBody>
      </p:sp>
      <p:sp>
        <p:nvSpPr>
          <p:cNvPr id="39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5: 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&amp; Segmentation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1" y="1400297"/>
            <a:ext cx="9757035" cy="465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2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CRISP-DM: </a:t>
            </a:r>
            <a:r>
              <a:rPr lang="en-US" sz="30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</a:t>
            </a: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Framework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01811" y="1522064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dopted the </a:t>
            </a:r>
            <a:r>
              <a:rPr lang="en-US" sz="145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CRISP-DM (Cross-Industry Standard Process for Data Mining)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framework, an industry-standard methodology ensuring a structured, iterative, and business-focused approach.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86892" y="2556643"/>
            <a:ext cx="3496965" cy="2025253"/>
          </a:xfrm>
          <a:prstGeom prst="roundRect">
            <a:avLst>
              <a:gd name="adj" fmla="val 602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86892" y="2531243"/>
            <a:ext cx="3496965" cy="10160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6" name="Shape 4"/>
          <p:cNvSpPr/>
          <p:nvPr/>
        </p:nvSpPr>
        <p:spPr>
          <a:xfrm>
            <a:off x="2151807" y="2273174"/>
            <a:ext cx="567035" cy="567035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sp>
        <p:nvSpPr>
          <p:cNvPr id="7" name="Text 5"/>
          <p:cNvSpPr/>
          <p:nvPr/>
        </p:nvSpPr>
        <p:spPr>
          <a:xfrm>
            <a:off x="2348041" y="2378625"/>
            <a:ext cx="226814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17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01303" y="3029123"/>
            <a:ext cx="3068142" cy="62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Proven &amp; Business-Focused</a:t>
            </a:r>
            <a:endParaRPr lang="en-US" sz="1917" dirty="0"/>
          </a:p>
        </p:txBody>
      </p:sp>
      <p:sp>
        <p:nvSpPr>
          <p:cNvPr id="9" name="Text 7"/>
          <p:cNvSpPr/>
          <p:nvPr/>
        </p:nvSpPr>
        <p:spPr>
          <a:xfrm>
            <a:off x="901303" y="3762647"/>
            <a:ext cx="30681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Globally adopted, keeping the end goal at the core.</a:t>
            </a:r>
            <a:endParaRPr lang="en-US" sz="1458" dirty="0"/>
          </a:p>
        </p:txBody>
      </p:sp>
      <p:sp>
        <p:nvSpPr>
          <p:cNvPr id="10" name="Shape 8"/>
          <p:cNvSpPr/>
          <p:nvPr/>
        </p:nvSpPr>
        <p:spPr>
          <a:xfrm>
            <a:off x="4372868" y="2556643"/>
            <a:ext cx="3496965" cy="2025253"/>
          </a:xfrm>
          <a:prstGeom prst="roundRect">
            <a:avLst>
              <a:gd name="adj" fmla="val 602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372868" y="2531243"/>
            <a:ext cx="3496965" cy="10160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2" name="Shape 10"/>
          <p:cNvSpPr/>
          <p:nvPr/>
        </p:nvSpPr>
        <p:spPr>
          <a:xfrm>
            <a:off x="5837783" y="2273174"/>
            <a:ext cx="567035" cy="567035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sp>
        <p:nvSpPr>
          <p:cNvPr id="13" name="Text 11"/>
          <p:cNvSpPr/>
          <p:nvPr/>
        </p:nvSpPr>
        <p:spPr>
          <a:xfrm>
            <a:off x="6049382" y="2362919"/>
            <a:ext cx="226814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17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587280" y="3029123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Repeatable &amp; Flexible</a:t>
            </a:r>
            <a:endParaRPr lang="en-US" sz="1917" dirty="0"/>
          </a:p>
        </p:txBody>
      </p:sp>
      <p:sp>
        <p:nvSpPr>
          <p:cNvPr id="15" name="Text 13"/>
          <p:cNvSpPr/>
          <p:nvPr/>
        </p:nvSpPr>
        <p:spPr>
          <a:xfrm>
            <a:off x="4587280" y="3452588"/>
            <a:ext cx="30681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across diverse datasets and objectives.</a:t>
            </a:r>
            <a:endParaRPr lang="en-US" sz="1458" dirty="0"/>
          </a:p>
        </p:txBody>
      </p:sp>
      <p:sp>
        <p:nvSpPr>
          <p:cNvPr id="16" name="Shape 14"/>
          <p:cNvSpPr/>
          <p:nvPr/>
        </p:nvSpPr>
        <p:spPr>
          <a:xfrm>
            <a:off x="8058844" y="2556643"/>
            <a:ext cx="3496965" cy="2025253"/>
          </a:xfrm>
          <a:prstGeom prst="roundRect">
            <a:avLst>
              <a:gd name="adj" fmla="val 602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8058844" y="2531243"/>
            <a:ext cx="3496965" cy="10160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8" name="Shape 16"/>
          <p:cNvSpPr/>
          <p:nvPr/>
        </p:nvSpPr>
        <p:spPr>
          <a:xfrm>
            <a:off x="9543353" y="2273174"/>
            <a:ext cx="567035" cy="567035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sp>
        <p:nvSpPr>
          <p:cNvPr id="19" name="Text 17"/>
          <p:cNvSpPr/>
          <p:nvPr/>
        </p:nvSpPr>
        <p:spPr>
          <a:xfrm>
            <a:off x="9771741" y="2376926"/>
            <a:ext cx="226814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17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273256" y="3029123"/>
            <a:ext cx="274210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Iterative for Refinement</a:t>
            </a:r>
            <a:endParaRPr lang="en-US" sz="1917" dirty="0"/>
          </a:p>
        </p:txBody>
      </p:sp>
      <p:sp>
        <p:nvSpPr>
          <p:cNvPr id="21" name="Text 19"/>
          <p:cNvSpPr/>
          <p:nvPr/>
        </p:nvSpPr>
        <p:spPr>
          <a:xfrm>
            <a:off x="8273256" y="3452588"/>
            <a:ext cx="30681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Encourages continuous improvement at every stage.</a:t>
            </a:r>
            <a:endParaRPr lang="en-US" sz="1458" dirty="0"/>
          </a:p>
        </p:txBody>
      </p:sp>
      <p:sp>
        <p:nvSpPr>
          <p:cNvPr id="22" name="Text 20"/>
          <p:cNvSpPr/>
          <p:nvPr/>
        </p:nvSpPr>
        <p:spPr>
          <a:xfrm>
            <a:off x="941884" y="5099222"/>
            <a:ext cx="105855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short: CRISP-DM </a:t>
            </a: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clear roadmap, ensuring </a:t>
            </a: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segmentation project </a:t>
            </a: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 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technically sound and business-ready.</a:t>
            </a:r>
            <a:endParaRPr lang="en-US" sz="1458" dirty="0"/>
          </a:p>
        </p:txBody>
      </p:sp>
      <p:sp>
        <p:nvSpPr>
          <p:cNvPr id="23" name="Shape 21"/>
          <p:cNvSpPr/>
          <p:nvPr/>
        </p:nvSpPr>
        <p:spPr>
          <a:xfrm>
            <a:off x="658416" y="4886596"/>
            <a:ext cx="25400" cy="1030089"/>
          </a:xfrm>
          <a:prstGeom prst="rect">
            <a:avLst/>
          </a:prstGeom>
          <a:solidFill>
            <a:srgbClr val="007EBD"/>
          </a:solidFill>
          <a:ln/>
        </p:spPr>
      </p:sp>
    </p:spTree>
    <p:extLst>
      <p:ext uri="{BB962C8B-B14F-4D97-AF65-F5344CB8AC3E}">
        <p14:creationId xmlns:p14="http://schemas.microsoft.com/office/powerpoint/2010/main" val="3195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11172" y="985936"/>
            <a:ext cx="11422459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endParaRPr lang="en-US" sz="833" dirty="0"/>
          </a:p>
        </p:txBody>
      </p:sp>
      <p:sp>
        <p:nvSpPr>
          <p:cNvPr id="40" name="Text 1"/>
          <p:cNvSpPr/>
          <p:nvPr/>
        </p:nvSpPr>
        <p:spPr>
          <a:xfrm>
            <a:off x="601811" y="1328365"/>
            <a:ext cx="10871398" cy="603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 Profiling and Perk Mapping:</a:t>
            </a:r>
            <a:endParaRPr lang="en-US" sz="1600" b="1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71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5: 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&amp; Segmentation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Iteration 4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1" y="1848394"/>
            <a:ext cx="5024275" cy="4762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086" y="1848394"/>
            <a:ext cx="6585231" cy="387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4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696" y="259854"/>
            <a:ext cx="4981773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endParaRPr lang="en-US" sz="1917" dirty="0"/>
          </a:p>
        </p:txBody>
      </p:sp>
      <p:sp>
        <p:nvSpPr>
          <p:cNvPr id="3" name="Text 1"/>
          <p:cNvSpPr/>
          <p:nvPr/>
        </p:nvSpPr>
        <p:spPr>
          <a:xfrm>
            <a:off x="655042" y="1529476"/>
            <a:ext cx="1240433" cy="154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8"/>
              </a:lnSpc>
            </a:pPr>
            <a:r>
              <a:rPr lang="en-US" sz="166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Context</a:t>
            </a:r>
            <a:endParaRPr lang="en-US" sz="1667" dirty="0"/>
          </a:p>
        </p:txBody>
      </p:sp>
      <p:sp>
        <p:nvSpPr>
          <p:cNvPr id="4" name="Text 2"/>
          <p:cNvSpPr/>
          <p:nvPr/>
        </p:nvSpPr>
        <p:spPr>
          <a:xfrm>
            <a:off x="655042" y="1730709"/>
            <a:ext cx="5650012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TravelTide aims to boost customer retention via a personalized rewards program.</a:t>
            </a:r>
            <a:endParaRPr lang="en-US" sz="1167" dirty="0"/>
          </a:p>
        </p:txBody>
      </p:sp>
      <p:sp>
        <p:nvSpPr>
          <p:cNvPr id="5" name="Text 3"/>
          <p:cNvSpPr/>
          <p:nvPr/>
        </p:nvSpPr>
        <p:spPr>
          <a:xfrm>
            <a:off x="655042" y="2383355"/>
            <a:ext cx="1240433" cy="154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8"/>
              </a:lnSpc>
            </a:pPr>
            <a:r>
              <a:rPr lang="en-US" sz="166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Goal</a:t>
            </a:r>
            <a:endParaRPr lang="en-US" sz="1667" dirty="0"/>
          </a:p>
        </p:txBody>
      </p:sp>
      <p:sp>
        <p:nvSpPr>
          <p:cNvPr id="6" name="Text 4"/>
          <p:cNvSpPr/>
          <p:nvPr/>
        </p:nvSpPr>
        <p:spPr>
          <a:xfrm>
            <a:off x="655042" y="2632791"/>
            <a:ext cx="5650012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 users by behavior.</a:t>
            </a:r>
            <a:endParaRPr lang="en-US" sz="1167" dirty="0"/>
          </a:p>
        </p:txBody>
      </p:sp>
      <p:sp>
        <p:nvSpPr>
          <p:cNvPr id="7" name="Text 5"/>
          <p:cNvSpPr/>
          <p:nvPr/>
        </p:nvSpPr>
        <p:spPr>
          <a:xfrm>
            <a:off x="655042" y="2817040"/>
            <a:ext cx="5650012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perks to boost reward program engagement.</a:t>
            </a:r>
            <a:endParaRPr lang="en-US" sz="1167" dirty="0"/>
          </a:p>
        </p:txBody>
      </p:sp>
      <p:sp>
        <p:nvSpPr>
          <p:cNvPr id="8" name="Text 6"/>
          <p:cNvSpPr/>
          <p:nvPr/>
        </p:nvSpPr>
        <p:spPr>
          <a:xfrm>
            <a:off x="6541989" y="1529476"/>
            <a:ext cx="1240433" cy="154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8"/>
              </a:lnSpc>
            </a:pPr>
            <a:r>
              <a:rPr lang="en-US" sz="166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Hypothesis</a:t>
            </a:r>
            <a:endParaRPr lang="en-US" sz="1667" dirty="0"/>
          </a:p>
        </p:txBody>
      </p:sp>
      <p:sp>
        <p:nvSpPr>
          <p:cNvPr id="9" name="Text 7"/>
          <p:cNvSpPr/>
          <p:nvPr/>
        </p:nvSpPr>
        <p:spPr>
          <a:xfrm>
            <a:off x="6541988" y="1778912"/>
            <a:ext cx="5650012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customers value different perks (discounts, free cancellations, loyalty). </a:t>
            </a: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Matching users to their most valued perk will drive </a:t>
            </a:r>
            <a:r>
              <a:rPr lang="en-US" sz="1167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engagement.</a:t>
            </a: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6541989" y="2466951"/>
            <a:ext cx="1240433" cy="154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8"/>
              </a:lnSpc>
            </a:pPr>
            <a:r>
              <a:rPr lang="en-US" sz="166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Success Criteria</a:t>
            </a:r>
            <a:endParaRPr lang="en-US" sz="1667" dirty="0"/>
          </a:p>
        </p:txBody>
      </p:sp>
      <p:sp>
        <p:nvSpPr>
          <p:cNvPr id="11" name="Text 9"/>
          <p:cNvSpPr/>
          <p:nvPr/>
        </p:nvSpPr>
        <p:spPr>
          <a:xfrm>
            <a:off x="6541987" y="2695116"/>
            <a:ext cx="5650012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Segments are actionable &amp; interpretable.</a:t>
            </a:r>
            <a:endParaRPr lang="en-US" sz="1167" dirty="0"/>
          </a:p>
        </p:txBody>
      </p:sp>
      <p:sp>
        <p:nvSpPr>
          <p:cNvPr id="12" name="Text 10"/>
          <p:cNvSpPr/>
          <p:nvPr/>
        </p:nvSpPr>
        <p:spPr>
          <a:xfrm>
            <a:off x="6541987" y="2879366"/>
            <a:ext cx="5650012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Perks align with customer behaviors.</a:t>
            </a:r>
            <a:endParaRPr lang="en-US" sz="1167" dirty="0"/>
          </a:p>
        </p:txBody>
      </p:sp>
      <p:sp>
        <p:nvSpPr>
          <p:cNvPr id="13" name="Text 11"/>
          <p:cNvSpPr/>
          <p:nvPr/>
        </p:nvSpPr>
        <p:spPr>
          <a:xfrm>
            <a:off x="6541987" y="3063615"/>
            <a:ext cx="5650012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Outputs support personalized marketing.</a:t>
            </a:r>
            <a:endParaRPr lang="en-US" sz="1167" dirty="0"/>
          </a:p>
        </p:txBody>
      </p:sp>
      <p:sp>
        <p:nvSpPr>
          <p:cNvPr id="16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1: Business Understanding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7273" y="3783015"/>
            <a:ext cx="8695509" cy="1918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b="0" i="0" dirty="0" smtClean="0">
                <a:solidFill>
                  <a:srgbClr val="1F1F1F"/>
                </a:solidFill>
                <a:effectLst/>
                <a:latin typeface="Roboto" panose="020B0604020202020204" charset="0"/>
              </a:rPr>
              <a:t>Summary: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0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Segment users </a:t>
            </a:r>
            <a:r>
              <a:rPr lang="en-US" sz="1400" b="1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based on real booking behavior</a:t>
            </a:r>
            <a:r>
              <a:rPr lang="en-US" sz="1400" b="0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en-US" sz="1400" b="0" i="0" dirty="0" err="1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i.e</a:t>
            </a:r>
            <a:r>
              <a:rPr lang="en-US" sz="1400" b="0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, based on </a:t>
            </a:r>
            <a:r>
              <a:rPr lang="en-US" sz="1400" b="1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actual usage and spend behavior</a:t>
            </a:r>
            <a:r>
              <a:rPr lang="en-US" sz="1400" b="0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 not assumptions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0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Confirm whether </a:t>
            </a:r>
            <a:r>
              <a:rPr lang="en-US" sz="1400" b="1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5 predefined perks</a:t>
            </a:r>
            <a:r>
              <a:rPr lang="en-US" sz="1400" b="0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 can be meaningfully assigned to real customer groups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0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Ensure segmentation is </a:t>
            </a:r>
            <a:r>
              <a:rPr lang="en-US" sz="1400" b="1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behaviorally justified</a:t>
            </a:r>
            <a:r>
              <a:rPr lang="en-US" sz="1400" b="0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 and </a:t>
            </a:r>
            <a:r>
              <a:rPr lang="en-US" sz="1400" b="1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operationally actionable</a:t>
            </a:r>
            <a:endParaRPr lang="en-US" sz="1400" b="0" i="0" dirty="0" smtClean="0">
              <a:solidFill>
                <a:srgbClr val="1F1F1F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0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Introduce new perks if </a:t>
            </a:r>
            <a:r>
              <a:rPr lang="en-US" sz="1400" b="1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data behavior supports it</a:t>
            </a:r>
            <a:endParaRPr lang="en-US" sz="1400" b="0" i="0" dirty="0" smtClean="0">
              <a:solidFill>
                <a:srgbClr val="1F1F1F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Ensure outputs are usable for </a:t>
            </a:r>
            <a:r>
              <a:rPr lang="en-US" sz="1400" b="1" i="0" dirty="0" smtClean="0">
                <a:solidFill>
                  <a:srgbClr val="1F1F1F"/>
                </a:solidFill>
                <a:effectLst/>
                <a:latin typeface="Inter" panose="020B0604020202020204" charset="0"/>
                <a:ea typeface="Inter" panose="020B0604020202020204" charset="0"/>
              </a:rPr>
              <a:t>targeted marketing campaigns</a:t>
            </a:r>
            <a:endParaRPr lang="en-US" sz="1400" b="0" i="0" dirty="0">
              <a:solidFill>
                <a:srgbClr val="1F1F1F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388" y="4557295"/>
            <a:ext cx="3216691" cy="196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61492" y="1760835"/>
            <a:ext cx="10869018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2540397"/>
            <a:ext cx="10869018" cy="2627610"/>
          </a:xfrm>
          <a:prstGeom prst="roundRect">
            <a:avLst>
              <a:gd name="adj" fmla="val 30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67842" y="2546747"/>
            <a:ext cx="10856318" cy="5229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56953" y="2666504"/>
            <a:ext cx="2332831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Table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3574157" y="2666504"/>
            <a:ext cx="2329657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Records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6288187" y="2666504"/>
            <a:ext cx="5046960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Observations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667842" y="3069729"/>
            <a:ext cx="10856318" cy="5229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56953" y="3189486"/>
            <a:ext cx="2332831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users</a:t>
            </a:r>
            <a:endParaRPr lang="en-US" sz="1458" dirty="0"/>
          </a:p>
        </p:txBody>
      </p:sp>
      <p:sp>
        <p:nvSpPr>
          <p:cNvPr id="11" name="Text 9"/>
          <p:cNvSpPr/>
          <p:nvPr/>
        </p:nvSpPr>
        <p:spPr>
          <a:xfrm>
            <a:off x="3574157" y="3189486"/>
            <a:ext cx="2329657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1,020,926</a:t>
            </a:r>
            <a:endParaRPr lang="en-US" sz="1458" dirty="0"/>
          </a:p>
        </p:txBody>
      </p:sp>
      <p:sp>
        <p:nvSpPr>
          <p:cNvPr id="12" name="Text 10"/>
          <p:cNvSpPr/>
          <p:nvPr/>
        </p:nvSpPr>
        <p:spPr>
          <a:xfrm>
            <a:off x="6288187" y="3189486"/>
            <a:ext cx="5046960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No nulls, unique user IDs.</a:t>
            </a:r>
            <a:endParaRPr lang="en-US" sz="1458" dirty="0"/>
          </a:p>
        </p:txBody>
      </p:sp>
      <p:sp>
        <p:nvSpPr>
          <p:cNvPr id="13" name="Shape 11"/>
          <p:cNvSpPr/>
          <p:nvPr/>
        </p:nvSpPr>
        <p:spPr>
          <a:xfrm>
            <a:off x="667842" y="3592711"/>
            <a:ext cx="10856318" cy="5229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56953" y="3712469"/>
            <a:ext cx="2332831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sessions</a:t>
            </a:r>
            <a:endParaRPr lang="en-US" sz="1458" dirty="0"/>
          </a:p>
        </p:txBody>
      </p:sp>
      <p:sp>
        <p:nvSpPr>
          <p:cNvPr id="15" name="Text 13"/>
          <p:cNvSpPr/>
          <p:nvPr/>
        </p:nvSpPr>
        <p:spPr>
          <a:xfrm>
            <a:off x="3574157" y="3712469"/>
            <a:ext cx="2329657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5,408,063</a:t>
            </a:r>
            <a:endParaRPr lang="en-US" sz="1458" dirty="0"/>
          </a:p>
        </p:txBody>
      </p:sp>
      <p:sp>
        <p:nvSpPr>
          <p:cNvPr id="16" name="Text 14"/>
          <p:cNvSpPr/>
          <p:nvPr/>
        </p:nvSpPr>
        <p:spPr>
          <a:xfrm>
            <a:off x="6288187" y="3712469"/>
            <a:ext cx="5046960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~43k inactive users, many null discount amounts.</a:t>
            </a:r>
            <a:endParaRPr lang="en-US" sz="1458" dirty="0"/>
          </a:p>
        </p:txBody>
      </p:sp>
      <p:sp>
        <p:nvSpPr>
          <p:cNvPr id="17" name="Shape 15"/>
          <p:cNvSpPr/>
          <p:nvPr/>
        </p:nvSpPr>
        <p:spPr>
          <a:xfrm>
            <a:off x="667842" y="4115693"/>
            <a:ext cx="10856318" cy="5229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56953" y="4235450"/>
            <a:ext cx="2332831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flights</a:t>
            </a:r>
            <a:endParaRPr lang="en-US" sz="1458" dirty="0"/>
          </a:p>
        </p:txBody>
      </p:sp>
      <p:sp>
        <p:nvSpPr>
          <p:cNvPr id="19" name="Text 17"/>
          <p:cNvSpPr/>
          <p:nvPr/>
        </p:nvSpPr>
        <p:spPr>
          <a:xfrm>
            <a:off x="3574157" y="4235450"/>
            <a:ext cx="2329657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1,901,038</a:t>
            </a:r>
            <a:endParaRPr lang="en-US" sz="1458" dirty="0"/>
          </a:p>
        </p:txBody>
      </p:sp>
      <p:sp>
        <p:nvSpPr>
          <p:cNvPr id="20" name="Text 18"/>
          <p:cNvSpPr/>
          <p:nvPr/>
        </p:nvSpPr>
        <p:spPr>
          <a:xfrm>
            <a:off x="6288187" y="4235450"/>
            <a:ext cx="5046960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Some null return times (one-way trips).</a:t>
            </a:r>
            <a:endParaRPr lang="en-US" sz="1458" dirty="0"/>
          </a:p>
        </p:txBody>
      </p:sp>
      <p:sp>
        <p:nvSpPr>
          <p:cNvPr id="21" name="Shape 19"/>
          <p:cNvSpPr/>
          <p:nvPr/>
        </p:nvSpPr>
        <p:spPr>
          <a:xfrm>
            <a:off x="667842" y="4638675"/>
            <a:ext cx="10856318" cy="5229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56953" y="4758432"/>
            <a:ext cx="2332831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hotels</a:t>
            </a:r>
            <a:endParaRPr lang="en-US" sz="1458" dirty="0"/>
          </a:p>
        </p:txBody>
      </p:sp>
      <p:sp>
        <p:nvSpPr>
          <p:cNvPr id="23" name="Text 21"/>
          <p:cNvSpPr/>
          <p:nvPr/>
        </p:nvSpPr>
        <p:spPr>
          <a:xfrm>
            <a:off x="3574157" y="4758432"/>
            <a:ext cx="2329657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1,918,617</a:t>
            </a:r>
            <a:endParaRPr lang="en-US" sz="1458" dirty="0"/>
          </a:p>
        </p:txBody>
      </p:sp>
      <p:sp>
        <p:nvSpPr>
          <p:cNvPr id="24" name="Text 22"/>
          <p:cNvSpPr/>
          <p:nvPr/>
        </p:nvSpPr>
        <p:spPr>
          <a:xfrm>
            <a:off x="6288187" y="4758432"/>
            <a:ext cx="5046960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Negative </a:t>
            </a: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nights found.</a:t>
            </a:r>
            <a:endParaRPr lang="en-US" sz="1458" dirty="0"/>
          </a:p>
        </p:txBody>
      </p:sp>
      <p:sp>
        <p:nvSpPr>
          <p:cNvPr id="25" name="Text 23"/>
          <p:cNvSpPr/>
          <p:nvPr/>
        </p:nvSpPr>
        <p:spPr>
          <a:xfrm>
            <a:off x="661492" y="5380633"/>
            <a:ext cx="10869018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Key Takeaways:</a:t>
            </a:r>
            <a:r>
              <a:rPr lang="en-US" sz="1458" dirty="0">
                <a:latin typeface="Roboto" pitchFamily="34" charset="0"/>
                <a:ea typeface="Roboto" pitchFamily="34" charset="-122"/>
                <a:cs typeface="Roboto" pitchFamily="34" charset="-120"/>
              </a:rPr>
              <a:t> Exclude inactive users, clean negative 'nights' values, remove duplicate session IDs, and handle nulls in discount and other columns. Data is consistent and ready for preprocessing.</a:t>
            </a:r>
            <a:endParaRPr lang="en-US" sz="1458" dirty="0"/>
          </a:p>
        </p:txBody>
      </p:sp>
      <p:sp>
        <p:nvSpPr>
          <p:cNvPr id="26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2: Data Understanding</a:t>
            </a:r>
          </a:p>
        </p:txBody>
      </p:sp>
      <p:sp>
        <p:nvSpPr>
          <p:cNvPr id="27" name="Text 1"/>
          <p:cNvSpPr/>
          <p:nvPr/>
        </p:nvSpPr>
        <p:spPr>
          <a:xfrm>
            <a:off x="601811" y="1522064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Connected to </a:t>
            </a:r>
            <a:r>
              <a:rPr lang="en-US" sz="1458" b="1" dirty="0" err="1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PostgreSQL</a:t>
            </a:r>
            <a:r>
              <a:rPr lang="en-US" sz="1458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 and loaded key tables, performing extensive Exploratory Data Analysis (EDA) to understand data structure, quality, and relationships.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304972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696" y="259854"/>
            <a:ext cx="443130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endParaRPr lang="en-US" sz="1917" dirty="0"/>
          </a:p>
        </p:txBody>
      </p:sp>
      <p:sp>
        <p:nvSpPr>
          <p:cNvPr id="3" name="Text 1"/>
          <p:cNvSpPr/>
          <p:nvPr/>
        </p:nvSpPr>
        <p:spPr>
          <a:xfrm>
            <a:off x="493982" y="1295595"/>
            <a:ext cx="11530608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endParaRPr lang="en-US" sz="708" dirty="0"/>
          </a:p>
        </p:txBody>
      </p:sp>
      <p:sp>
        <p:nvSpPr>
          <p:cNvPr id="4" name="Shape 2"/>
          <p:cNvSpPr/>
          <p:nvPr/>
        </p:nvSpPr>
        <p:spPr>
          <a:xfrm>
            <a:off x="738140" y="3792429"/>
            <a:ext cx="4825262" cy="577156"/>
          </a:xfrm>
          <a:prstGeom prst="roundRect">
            <a:avLst>
              <a:gd name="adj" fmla="val 1056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5440" y="3792429"/>
            <a:ext cx="50800" cy="577156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883397" y="3899585"/>
            <a:ext cx="1240433" cy="154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8"/>
              </a:lnSpc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Session Features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883397" y="4111219"/>
            <a:ext cx="54656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clicks, booking actions, discount flags, cancellations.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6015290" y="3806273"/>
            <a:ext cx="4773449" cy="577156"/>
          </a:xfrm>
          <a:prstGeom prst="roundRect">
            <a:avLst>
              <a:gd name="adj" fmla="val 1056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002589" y="3806273"/>
            <a:ext cx="50800" cy="577156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0" name="Text 8"/>
          <p:cNvSpPr/>
          <p:nvPr/>
        </p:nvSpPr>
        <p:spPr>
          <a:xfrm>
            <a:off x="6160545" y="3913429"/>
            <a:ext cx="1240433" cy="154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8"/>
              </a:lnSpc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Demographics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160545" y="4125063"/>
            <a:ext cx="54656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Gender, birthdate, marital status, children, location.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738140" y="4464041"/>
            <a:ext cx="4825262" cy="577156"/>
          </a:xfrm>
          <a:prstGeom prst="roundRect">
            <a:avLst>
              <a:gd name="adj" fmla="val 1056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25440" y="4464041"/>
            <a:ext cx="50800" cy="577156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4" name="Text 12"/>
          <p:cNvSpPr/>
          <p:nvPr/>
        </p:nvSpPr>
        <p:spPr>
          <a:xfrm>
            <a:off x="883397" y="4571197"/>
            <a:ext cx="1240433" cy="154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8"/>
              </a:lnSpc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Flight Details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883397" y="4782831"/>
            <a:ext cx="54656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Route, schedule, airline, seats, checked bags, base fare.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6015290" y="4477885"/>
            <a:ext cx="4773449" cy="577156"/>
          </a:xfrm>
          <a:prstGeom prst="roundRect">
            <a:avLst>
              <a:gd name="adj" fmla="val 1056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002589" y="4477885"/>
            <a:ext cx="50800" cy="577156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8" name="Text 16"/>
          <p:cNvSpPr/>
          <p:nvPr/>
        </p:nvSpPr>
        <p:spPr>
          <a:xfrm>
            <a:off x="6160545" y="4585041"/>
            <a:ext cx="1240433" cy="154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8"/>
              </a:lnSpc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Hotel Details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6160545" y="4796675"/>
            <a:ext cx="54656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Hotel name, nights, rooms, check-in/out times, price.</a:t>
            </a:r>
            <a:endParaRPr lang="en-US" sz="1050" dirty="0"/>
          </a:p>
        </p:txBody>
      </p:sp>
      <p:sp>
        <p:nvSpPr>
          <p:cNvPr id="21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3: Data Preprocessing</a:t>
            </a:r>
          </a:p>
        </p:txBody>
      </p:sp>
      <p:sp>
        <p:nvSpPr>
          <p:cNvPr id="22" name="Text 1"/>
          <p:cNvSpPr/>
          <p:nvPr/>
        </p:nvSpPr>
        <p:spPr>
          <a:xfrm>
            <a:off x="601811" y="1522064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 cohort-aligned, enriched session-level dataset, serving as the foundation for feature engineering and behavioral modeling. This ensures all relevant browsing and booking info is available.</a:t>
            </a:r>
          </a:p>
        </p:txBody>
      </p:sp>
      <p:sp>
        <p:nvSpPr>
          <p:cNvPr id="49" name="Shape 17"/>
          <p:cNvSpPr/>
          <p:nvPr/>
        </p:nvSpPr>
        <p:spPr>
          <a:xfrm>
            <a:off x="725440" y="5125578"/>
            <a:ext cx="10869018" cy="1607245"/>
          </a:xfrm>
          <a:prstGeom prst="roundRect">
            <a:avLst>
              <a:gd name="adj" fmla="val 5351"/>
            </a:avLst>
          </a:prstGeom>
          <a:solidFill>
            <a:srgbClr val="B6D6FC"/>
          </a:solidFill>
          <a:ln/>
        </p:spPr>
      </p:sp>
      <p:pic>
        <p:nvPicPr>
          <p:cNvPr id="5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68" y="5206832"/>
            <a:ext cx="165298" cy="132258"/>
          </a:xfrm>
          <a:prstGeom prst="rect">
            <a:avLst/>
          </a:prstGeom>
        </p:spPr>
      </p:pic>
      <p:sp>
        <p:nvSpPr>
          <p:cNvPr id="51" name="Text 18"/>
          <p:cNvSpPr/>
          <p:nvPr/>
        </p:nvSpPr>
        <p:spPr>
          <a:xfrm>
            <a:off x="1083217" y="5173824"/>
            <a:ext cx="10306943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1042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 Highlights:</a:t>
            </a:r>
            <a:endParaRPr lang="en-US" sz="1042" dirty="0"/>
          </a:p>
        </p:txBody>
      </p:sp>
      <p:sp>
        <p:nvSpPr>
          <p:cNvPr id="52" name="Text 19"/>
          <p:cNvSpPr/>
          <p:nvPr/>
        </p:nvSpPr>
        <p:spPr>
          <a:xfrm>
            <a:off x="1083217" y="5413191"/>
            <a:ext cx="10306943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1042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Negative Nights:</a:t>
            </a:r>
            <a:r>
              <a:rPr lang="en-US" sz="1042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Swapped check-in/out times and recalculated #Nights where check-in &gt; check-out.</a:t>
            </a:r>
            <a:endParaRPr lang="en-US" sz="1042" dirty="0"/>
          </a:p>
        </p:txBody>
      </p:sp>
      <p:sp>
        <p:nvSpPr>
          <p:cNvPr id="53" name="Text 20"/>
          <p:cNvSpPr/>
          <p:nvPr/>
        </p:nvSpPr>
        <p:spPr>
          <a:xfrm>
            <a:off x="1083215" y="5620012"/>
            <a:ext cx="10306943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1042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 Anomalies:</a:t>
            </a:r>
            <a:r>
              <a:rPr lang="en-US" sz="1042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Replaced NULL discount amounts with 0 when discount was flagged as True.</a:t>
            </a:r>
            <a:endParaRPr lang="en-US" sz="1042" dirty="0"/>
          </a:p>
        </p:txBody>
      </p:sp>
      <p:sp>
        <p:nvSpPr>
          <p:cNvPr id="54" name="Text 2"/>
          <p:cNvSpPr/>
          <p:nvPr/>
        </p:nvSpPr>
        <p:spPr>
          <a:xfrm>
            <a:off x="855564" y="2172487"/>
            <a:ext cx="2088555" cy="206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92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Session-Level Cohort Table:</a:t>
            </a:r>
            <a:endParaRPr lang="en-US" sz="1292" dirty="0"/>
          </a:p>
        </p:txBody>
      </p:sp>
      <p:sp>
        <p:nvSpPr>
          <p:cNvPr id="55" name="Text 3"/>
          <p:cNvSpPr/>
          <p:nvPr/>
        </p:nvSpPr>
        <p:spPr>
          <a:xfrm>
            <a:off x="855564" y="2510968"/>
            <a:ext cx="10670580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1042" dirty="0">
                <a:latin typeface="Roboto" pitchFamily="34" charset="0"/>
                <a:ea typeface="Roboto" pitchFamily="34" charset="-122"/>
                <a:cs typeface="Roboto" pitchFamily="34" charset="-120"/>
              </a:rPr>
              <a:t>Each row represents a single session (browsing or booking) from a user who:</a:t>
            </a:r>
            <a:endParaRPr lang="en-US" sz="1042" dirty="0"/>
          </a:p>
        </p:txBody>
      </p:sp>
      <p:sp>
        <p:nvSpPr>
          <p:cNvPr id="56" name="Text 4"/>
          <p:cNvSpPr/>
          <p:nvPr/>
        </p:nvSpPr>
        <p:spPr>
          <a:xfrm>
            <a:off x="855564" y="2812701"/>
            <a:ext cx="10670580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1042" dirty="0">
                <a:latin typeface="Roboto" pitchFamily="34" charset="0"/>
                <a:ea typeface="Roboto" pitchFamily="34" charset="-122"/>
                <a:cs typeface="Roboto" pitchFamily="34" charset="-120"/>
              </a:rPr>
              <a:t>Had </a:t>
            </a:r>
            <a:r>
              <a:rPr lang="en-US" sz="1042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more than 7 sessions</a:t>
            </a:r>
            <a:r>
              <a:rPr lang="en-US" sz="1042" dirty="0">
                <a:latin typeface="Roboto" pitchFamily="34" charset="0"/>
                <a:ea typeface="Roboto" pitchFamily="34" charset="-122"/>
                <a:cs typeface="Roboto" pitchFamily="34" charset="-120"/>
              </a:rPr>
              <a:t> since </a:t>
            </a:r>
            <a:r>
              <a:rPr lang="en-US" sz="1042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January 4, 2023</a:t>
            </a:r>
            <a:endParaRPr lang="en-US" sz="1042" dirty="0"/>
          </a:p>
        </p:txBody>
      </p:sp>
      <p:sp>
        <p:nvSpPr>
          <p:cNvPr id="57" name="Text 5"/>
          <p:cNvSpPr/>
          <p:nvPr/>
        </p:nvSpPr>
        <p:spPr>
          <a:xfrm>
            <a:off x="855564" y="3000514"/>
            <a:ext cx="10670580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1042" dirty="0">
                <a:latin typeface="Roboto" pitchFamily="34" charset="0"/>
                <a:ea typeface="Roboto" pitchFamily="34" charset="-122"/>
                <a:cs typeface="Roboto" pitchFamily="34" charset="-120"/>
              </a:rPr>
              <a:t>Is a fully profiled user (demographic attributes available)</a:t>
            </a:r>
            <a:endParaRPr lang="en-US" sz="1042" dirty="0"/>
          </a:p>
        </p:txBody>
      </p:sp>
      <p:sp>
        <p:nvSpPr>
          <p:cNvPr id="58" name="Text 6"/>
          <p:cNvSpPr/>
          <p:nvPr/>
        </p:nvSpPr>
        <p:spPr>
          <a:xfrm>
            <a:off x="855564" y="3212780"/>
            <a:ext cx="10670580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1042" dirty="0">
                <a:latin typeface="Roboto" pitchFamily="34" charset="0"/>
                <a:ea typeface="Roboto" pitchFamily="34" charset="-122"/>
                <a:cs typeface="Roboto" pitchFamily="34" charset="-120"/>
              </a:rPr>
              <a:t>May or may not have booked a flight/hotel (via trip_id)</a:t>
            </a:r>
            <a:endParaRPr lang="en-US" sz="1042" dirty="0"/>
          </a:p>
        </p:txBody>
      </p:sp>
      <p:sp>
        <p:nvSpPr>
          <p:cNvPr id="59" name="Text 7"/>
          <p:cNvSpPr/>
          <p:nvPr/>
        </p:nvSpPr>
        <p:spPr>
          <a:xfrm>
            <a:off x="851199" y="3418247"/>
            <a:ext cx="10670580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1042" dirty="0">
                <a:latin typeface="Roboto" pitchFamily="34" charset="0"/>
                <a:ea typeface="Roboto" pitchFamily="34" charset="-122"/>
                <a:cs typeface="Roboto" pitchFamily="34" charset="-120"/>
              </a:rPr>
              <a:t>May have canceled the trip — this is retained for behavioral analysis</a:t>
            </a:r>
            <a:endParaRPr lang="en-US" sz="1042" dirty="0"/>
          </a:p>
        </p:txBody>
      </p:sp>
      <p:sp>
        <p:nvSpPr>
          <p:cNvPr id="63" name="Shape 11"/>
          <p:cNvSpPr/>
          <p:nvPr/>
        </p:nvSpPr>
        <p:spPr>
          <a:xfrm>
            <a:off x="738140" y="2205537"/>
            <a:ext cx="50800" cy="154183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64" name="Text 20"/>
          <p:cNvSpPr/>
          <p:nvPr/>
        </p:nvSpPr>
        <p:spPr>
          <a:xfrm>
            <a:off x="1083214" y="5818137"/>
            <a:ext cx="10306943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FontTx/>
              <a:buChar char="•"/>
            </a:pPr>
            <a:r>
              <a:rPr lang="en-US" sz="1042" b="1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Outliers:</a:t>
            </a:r>
            <a:r>
              <a:rPr lang="en-US" sz="1042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Capped features with outliers using Winsorization (lower </a:t>
            </a:r>
            <a:r>
              <a:rPr lang="en-US" sz="1042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Wingdings" panose="05000000000000000000" pitchFamily="2" charset="2"/>
              </a:rPr>
              <a:t> </a:t>
            </a:r>
            <a:r>
              <a:rPr lang="de-DE" sz="1050" dirty="0" smtClean="0"/>
              <a:t>quantile (</a:t>
            </a:r>
            <a:r>
              <a:rPr lang="de-DE" sz="1050" dirty="0"/>
              <a:t>0.01</a:t>
            </a:r>
            <a:r>
              <a:rPr lang="de-DE" sz="1050" dirty="0" smtClean="0"/>
              <a:t>),</a:t>
            </a:r>
            <a:r>
              <a:rPr lang="en-US" sz="105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upper </a:t>
            </a:r>
            <a:r>
              <a:rPr lang="en-US" sz="105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Wingdings" panose="05000000000000000000" pitchFamily="2" charset="2"/>
              </a:rPr>
              <a:t> </a:t>
            </a:r>
            <a:r>
              <a:rPr lang="de-DE" sz="1050" dirty="0" smtClean="0"/>
              <a:t>(0.99)</a:t>
            </a:r>
            <a:r>
              <a:rPr lang="en-US" sz="105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050" dirty="0" smtClean="0"/>
          </a:p>
          <a:p>
            <a:pPr marL="285739" indent="-285739">
              <a:lnSpc>
                <a:spcPts val="1542"/>
              </a:lnSpc>
              <a:buSzPct val="100000"/>
              <a:buFontTx/>
              <a:buChar char="•"/>
            </a:pPr>
            <a:endParaRPr lang="de-DE" sz="1050" dirty="0"/>
          </a:p>
          <a:p>
            <a:pPr>
              <a:lnSpc>
                <a:spcPts val="1542"/>
              </a:lnSpc>
              <a:buSzPct val="100000"/>
            </a:pPr>
            <a:r>
              <a:rPr lang="en-US" sz="1042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042" dirty="0"/>
          </a:p>
        </p:txBody>
      </p:sp>
      <p:sp>
        <p:nvSpPr>
          <p:cNvPr id="65" name="Text 18"/>
          <p:cNvSpPr/>
          <p:nvPr/>
        </p:nvSpPr>
        <p:spPr>
          <a:xfrm>
            <a:off x="1083214" y="6100348"/>
            <a:ext cx="10306943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1042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</a:t>
            </a:r>
            <a:r>
              <a:rPr lang="en-US" sz="1042" b="1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Transformation:</a:t>
            </a:r>
            <a:endParaRPr lang="en-US" sz="1042" dirty="0"/>
          </a:p>
        </p:txBody>
      </p:sp>
      <p:pic>
        <p:nvPicPr>
          <p:cNvPr id="6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57" y="6133487"/>
            <a:ext cx="165298" cy="132258"/>
          </a:xfrm>
          <a:prstGeom prst="rect">
            <a:avLst/>
          </a:prstGeom>
        </p:spPr>
      </p:pic>
      <p:sp>
        <p:nvSpPr>
          <p:cNvPr id="67" name="Text 19"/>
          <p:cNvSpPr/>
          <p:nvPr/>
        </p:nvSpPr>
        <p:spPr>
          <a:xfrm>
            <a:off x="1083214" y="6314262"/>
            <a:ext cx="10306943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1042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</a:t>
            </a:r>
            <a:r>
              <a:rPr lang="en-US" sz="1042" b="1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Skewed Features:</a:t>
            </a:r>
            <a:r>
              <a:rPr lang="en-US" sz="1042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Log Transformation and Robust Scaling.</a:t>
            </a:r>
            <a:endParaRPr lang="en-US" sz="1042" dirty="0"/>
          </a:p>
        </p:txBody>
      </p:sp>
      <p:sp>
        <p:nvSpPr>
          <p:cNvPr id="68" name="Text 19"/>
          <p:cNvSpPr/>
          <p:nvPr/>
        </p:nvSpPr>
        <p:spPr>
          <a:xfrm>
            <a:off x="1083214" y="6534081"/>
            <a:ext cx="10306943" cy="198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1042" b="1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Encoded Categorical Variables:</a:t>
            </a:r>
            <a:r>
              <a:rPr lang="en-US" sz="1042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One-hot encoding.</a:t>
            </a:r>
            <a:endParaRPr lang="en-US" sz="1042" dirty="0"/>
          </a:p>
        </p:txBody>
      </p:sp>
    </p:spTree>
    <p:extLst>
      <p:ext uri="{BB962C8B-B14F-4D97-AF65-F5344CB8AC3E}">
        <p14:creationId xmlns:p14="http://schemas.microsoft.com/office/powerpoint/2010/main" val="12521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696" y="259854"/>
            <a:ext cx="443130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endParaRPr lang="en-US" sz="1917" dirty="0"/>
          </a:p>
        </p:txBody>
      </p:sp>
      <p:sp>
        <p:nvSpPr>
          <p:cNvPr id="21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4: Feature Engineering</a:t>
            </a:r>
          </a:p>
        </p:txBody>
      </p:sp>
      <p:sp>
        <p:nvSpPr>
          <p:cNvPr id="22" name="Text 1"/>
          <p:cNvSpPr/>
          <p:nvPr/>
        </p:nvSpPr>
        <p:spPr>
          <a:xfrm>
            <a:off x="601811" y="1522064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 smtClean="0"/>
              <a:t>Since users are segmented based on their behavior, data was aggregated at the user level. Additional metrics (features) were iteratively derived to assist the clustering algorithm in obtaining meaningful clusters.</a:t>
            </a:r>
          </a:p>
        </p:txBody>
      </p:sp>
      <p:sp>
        <p:nvSpPr>
          <p:cNvPr id="37" name="Shape 2"/>
          <p:cNvSpPr/>
          <p:nvPr/>
        </p:nvSpPr>
        <p:spPr>
          <a:xfrm>
            <a:off x="681086" y="2244626"/>
            <a:ext cx="10869018" cy="3130739"/>
          </a:xfrm>
          <a:prstGeom prst="roundRect">
            <a:avLst>
              <a:gd name="adj" fmla="val 1985"/>
            </a:avLst>
          </a:prstGeom>
          <a:solidFill>
            <a:srgbClr val="C7E0E7"/>
          </a:solidFill>
          <a:ln/>
        </p:spPr>
      </p:sp>
      <p:pic>
        <p:nvPicPr>
          <p:cNvPr id="3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03" y="2502694"/>
            <a:ext cx="295275" cy="236240"/>
          </a:xfrm>
          <a:prstGeom prst="rect">
            <a:avLst/>
          </a:prstGeom>
        </p:spPr>
      </p:pic>
      <p:sp>
        <p:nvSpPr>
          <p:cNvPr id="39" name="Text 3"/>
          <p:cNvSpPr/>
          <p:nvPr/>
        </p:nvSpPr>
        <p:spPr>
          <a:xfrm>
            <a:off x="1334790" y="2480866"/>
            <a:ext cx="280511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User-Level Table Features:</a:t>
            </a:r>
            <a:endParaRPr lang="en-US" sz="1833" dirty="0"/>
          </a:p>
        </p:txBody>
      </p:sp>
      <p:sp>
        <p:nvSpPr>
          <p:cNvPr id="44" name="Text 4"/>
          <p:cNvSpPr/>
          <p:nvPr/>
        </p:nvSpPr>
        <p:spPr>
          <a:xfrm>
            <a:off x="1334790" y="2965153"/>
            <a:ext cx="10006707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row represents a single user with features for clustering TravelTide customers.</a:t>
            </a:r>
            <a:endParaRPr lang="en-US" sz="1458" dirty="0"/>
          </a:p>
        </p:txBody>
      </p:sp>
      <p:sp>
        <p:nvSpPr>
          <p:cNvPr id="49" name="Text 8"/>
          <p:cNvSpPr/>
          <p:nvPr/>
        </p:nvSpPr>
        <p:spPr>
          <a:xfrm>
            <a:off x="1334786" y="3729351"/>
            <a:ext cx="10006707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458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Trip-level Aggregation:</a:t>
            </a: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Number of trips, flights, hotels, booking types (co-booked, </a:t>
            </a:r>
            <a:r>
              <a:rPr lang="en-US" sz="1458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flight-only, hotel-only), </a:t>
            </a: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 usage, spending, checked bags, nights, and rooms.</a:t>
            </a:r>
            <a:endParaRPr lang="en-US" sz="1458" dirty="0"/>
          </a:p>
        </p:txBody>
      </p:sp>
      <p:sp>
        <p:nvSpPr>
          <p:cNvPr id="50" name="Text 9"/>
          <p:cNvSpPr/>
          <p:nvPr/>
        </p:nvSpPr>
        <p:spPr>
          <a:xfrm>
            <a:off x="1334787" y="4414011"/>
            <a:ext cx="10006707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458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Monetary Spend:</a:t>
            </a: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Total money spent on hotels and flights.</a:t>
            </a:r>
            <a:endParaRPr lang="en-US" sz="1458" dirty="0"/>
          </a:p>
        </p:txBody>
      </p:sp>
      <p:sp>
        <p:nvSpPr>
          <p:cNvPr id="51" name="Text 10"/>
          <p:cNvSpPr/>
          <p:nvPr/>
        </p:nvSpPr>
        <p:spPr>
          <a:xfrm>
            <a:off x="1334789" y="3358943"/>
            <a:ext cx="10006707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458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Session-level Metrics (all sessions):</a:t>
            </a: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Cancellation rate, total page clicks, average session duration.</a:t>
            </a:r>
            <a:endParaRPr lang="en-US" sz="1458" dirty="0"/>
          </a:p>
        </p:txBody>
      </p:sp>
      <p:sp>
        <p:nvSpPr>
          <p:cNvPr id="52" name="Text 11"/>
          <p:cNvSpPr/>
          <p:nvPr/>
        </p:nvSpPr>
        <p:spPr>
          <a:xfrm>
            <a:off x="1334787" y="4799996"/>
            <a:ext cx="10006707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458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Derived Ratios:</a:t>
            </a: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Rebooking ratio, co-booking ratio, flight-only ratio, hotel-only ratio.</a:t>
            </a:r>
            <a:endParaRPr lang="en-US" sz="1458" dirty="0"/>
          </a:p>
        </p:txBody>
      </p:sp>
      <p:sp>
        <p:nvSpPr>
          <p:cNvPr id="53" name="Text 1"/>
          <p:cNvSpPr/>
          <p:nvPr/>
        </p:nvSpPr>
        <p:spPr>
          <a:xfrm>
            <a:off x="601811" y="5637004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 smtClean="0"/>
              <a:t>The features (metrics) were derived iteratively to improve the clustering quality (Silhouette-Score) and business utility</a:t>
            </a:r>
          </a:p>
        </p:txBody>
      </p:sp>
    </p:spTree>
    <p:extLst>
      <p:ext uri="{BB962C8B-B14F-4D97-AF65-F5344CB8AC3E}">
        <p14:creationId xmlns:p14="http://schemas.microsoft.com/office/powerpoint/2010/main" val="16955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60301" y="1515269"/>
            <a:ext cx="10871398" cy="603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</a:t>
            </a:r>
            <a:r>
              <a:rPr lang="en-US" sz="1458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K-Means*</a:t>
            </a: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(Baseline) yielded a low silhouette score (~</a:t>
            </a: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0.25 for 5 Clusters) 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due to high dimensionality, redundant features, and noisy data. 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adopted an iterative approach to refine our clustering.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0301" y="2331344"/>
            <a:ext cx="18861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458" dirty="0"/>
          </a:p>
        </p:txBody>
      </p:sp>
      <p:sp>
        <p:nvSpPr>
          <p:cNvPr id="5" name="Shape 3"/>
          <p:cNvSpPr/>
          <p:nvPr/>
        </p:nvSpPr>
        <p:spPr>
          <a:xfrm>
            <a:off x="660301" y="2626519"/>
            <a:ext cx="5341343" cy="2540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660301" y="2771577"/>
            <a:ext cx="385068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Iteration 1: Feature Pruning + PCA</a:t>
            </a:r>
            <a:endParaRPr lang="en-US" sz="1917" dirty="0"/>
          </a:p>
        </p:txBody>
      </p:sp>
      <p:sp>
        <p:nvSpPr>
          <p:cNvPr id="7" name="Text 5"/>
          <p:cNvSpPr/>
          <p:nvPr/>
        </p:nvSpPr>
        <p:spPr>
          <a:xfrm>
            <a:off x="660301" y="3194249"/>
            <a:ext cx="5341343" cy="90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demographic indicators and sparse/correlated binary flags. Applied PCA to reduce dimensions while retaining 95% variance.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6190258" y="2331344"/>
            <a:ext cx="18861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6190257" y="2626519"/>
            <a:ext cx="5341442" cy="2540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0" name="Text 8"/>
          <p:cNvSpPr/>
          <p:nvPr/>
        </p:nvSpPr>
        <p:spPr>
          <a:xfrm>
            <a:off x="6190258" y="2771577"/>
            <a:ext cx="361652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Iteration 2: Feature Engineering</a:t>
            </a:r>
            <a:endParaRPr lang="en-US" sz="1917" dirty="0"/>
          </a:p>
        </p:txBody>
      </p:sp>
      <p:sp>
        <p:nvSpPr>
          <p:cNvPr id="11" name="Text 9"/>
          <p:cNvSpPr/>
          <p:nvPr/>
        </p:nvSpPr>
        <p:spPr>
          <a:xfrm>
            <a:off x="6190257" y="3194249"/>
            <a:ext cx="5341442" cy="90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Introduced `dollars_saved_per_km` to identify price-sensitive users, but later excluded due to low variance and noise.</a:t>
            </a:r>
            <a:endParaRPr lang="en-US" sz="1458" dirty="0"/>
          </a:p>
        </p:txBody>
      </p:sp>
      <p:sp>
        <p:nvSpPr>
          <p:cNvPr id="12" name="Text 10"/>
          <p:cNvSpPr/>
          <p:nvPr/>
        </p:nvSpPr>
        <p:spPr>
          <a:xfrm>
            <a:off x="660301" y="4430118"/>
            <a:ext cx="18861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458" dirty="0"/>
          </a:p>
        </p:txBody>
      </p:sp>
      <p:sp>
        <p:nvSpPr>
          <p:cNvPr id="13" name="Shape 11"/>
          <p:cNvSpPr/>
          <p:nvPr/>
        </p:nvSpPr>
        <p:spPr>
          <a:xfrm>
            <a:off x="660301" y="4725293"/>
            <a:ext cx="5341343" cy="2540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4" name="Text 12"/>
          <p:cNvSpPr/>
          <p:nvPr/>
        </p:nvSpPr>
        <p:spPr>
          <a:xfrm>
            <a:off x="660301" y="4870351"/>
            <a:ext cx="351849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Iteration 3: Refined Feature Set</a:t>
            </a:r>
            <a:endParaRPr lang="en-US" sz="1917" dirty="0"/>
          </a:p>
        </p:txBody>
      </p:sp>
      <p:sp>
        <p:nvSpPr>
          <p:cNvPr id="15" name="Text 13"/>
          <p:cNvSpPr/>
          <p:nvPr/>
        </p:nvSpPr>
        <p:spPr>
          <a:xfrm>
            <a:off x="660301" y="5293023"/>
            <a:ext cx="5341343" cy="90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Dropped `dollars_saved_per_km` and re-modeled with PCA=4 and k=5, 6, and 7 clusters. 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best silhouette score (</a:t>
            </a: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0.36) 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7 clusters.</a:t>
            </a:r>
            <a:endParaRPr lang="en-US" sz="1458" dirty="0"/>
          </a:p>
        </p:txBody>
      </p:sp>
      <p:sp>
        <p:nvSpPr>
          <p:cNvPr id="16" name="Text 14"/>
          <p:cNvSpPr/>
          <p:nvPr/>
        </p:nvSpPr>
        <p:spPr>
          <a:xfrm>
            <a:off x="6190258" y="4430118"/>
            <a:ext cx="18861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458" dirty="0"/>
          </a:p>
        </p:txBody>
      </p:sp>
      <p:sp>
        <p:nvSpPr>
          <p:cNvPr id="17" name="Shape 15"/>
          <p:cNvSpPr/>
          <p:nvPr/>
        </p:nvSpPr>
        <p:spPr>
          <a:xfrm>
            <a:off x="6190257" y="4725293"/>
            <a:ext cx="5341442" cy="2540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8" name="Text 16"/>
          <p:cNvSpPr/>
          <p:nvPr/>
        </p:nvSpPr>
        <p:spPr>
          <a:xfrm>
            <a:off x="6190258" y="4870351"/>
            <a:ext cx="419606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Iteration 4: Monetary Spend Features</a:t>
            </a:r>
            <a:endParaRPr lang="en-US" sz="1917" dirty="0"/>
          </a:p>
        </p:txBody>
      </p:sp>
      <p:sp>
        <p:nvSpPr>
          <p:cNvPr id="19" name="Text 17"/>
          <p:cNvSpPr/>
          <p:nvPr/>
        </p:nvSpPr>
        <p:spPr>
          <a:xfrm>
            <a:off x="6190257" y="5293023"/>
            <a:ext cx="5341442" cy="603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Added `money_spent_hotel` and `money_spent_flight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` to quantify user value, leading to improved interpretability</a:t>
            </a: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>
              <a:lnSpc>
                <a:spcPts val="2375"/>
              </a:lnSpc>
            </a:pPr>
            <a:r>
              <a:rPr lang="en-US" sz="145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Retained silhouette score (0.36) with 7 clusters.</a:t>
            </a:r>
            <a:endParaRPr lang="en-US" sz="1458" dirty="0"/>
          </a:p>
        </p:txBody>
      </p:sp>
      <p:sp>
        <p:nvSpPr>
          <p:cNvPr id="20" name="Text 0"/>
          <p:cNvSpPr/>
          <p:nvPr/>
        </p:nvSpPr>
        <p:spPr>
          <a:xfrm>
            <a:off x="601811" y="467616"/>
            <a:ext cx="11213543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5: Modeling &amp; Segmentation 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Iterative Approach</a:t>
            </a:r>
          </a:p>
          <a:p>
            <a:pPr>
              <a:lnSpc>
                <a:spcPts val="4875"/>
              </a:lnSpc>
            </a:pPr>
            <a:endParaRPr lang="en-US" sz="2800" b="1" dirty="0" smtClean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1426" y="6402567"/>
            <a:ext cx="11149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1F1F1F"/>
                </a:solidFill>
                <a:effectLst/>
                <a:latin typeface="Roboto" panose="020B0604020202020204" charset="0"/>
              </a:rPr>
              <a:t>*</a:t>
            </a:r>
            <a:r>
              <a:rPr lang="en-US" sz="1600" b="1" i="0" dirty="0" smtClean="0">
                <a:solidFill>
                  <a:srgbClr val="1F1F1F"/>
                </a:solidFill>
                <a:effectLst/>
                <a:latin typeface="Roboto" panose="020B0604020202020204" charset="0"/>
              </a:rPr>
              <a:t>K-Means </a:t>
            </a:r>
            <a:r>
              <a:rPr lang="en-US" sz="1600" b="0" i="0" dirty="0" smtClean="0">
                <a:solidFill>
                  <a:srgbClr val="1F1F1F"/>
                </a:solidFill>
                <a:effectLst/>
                <a:latin typeface="Roboto" panose="020B0604020202020204" charset="0"/>
              </a:rPr>
              <a:t>gives fast, interpretable, and business-ready segments, directly powering perks allocation strategy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804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11172" y="985936"/>
            <a:ext cx="11422459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endParaRPr lang="en-US" sz="833" dirty="0"/>
          </a:p>
        </p:txBody>
      </p:sp>
      <p:sp>
        <p:nvSpPr>
          <p:cNvPr id="40" name="Text 1"/>
          <p:cNvSpPr/>
          <p:nvPr/>
        </p:nvSpPr>
        <p:spPr>
          <a:xfrm>
            <a:off x="601811" y="1328365"/>
            <a:ext cx="10871398" cy="603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  <a:spcAft>
                <a:spcPts val="400"/>
              </a:spcAft>
            </a:pP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 Profiling</a:t>
            </a: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</a:t>
            </a: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Understanding User </a:t>
            </a: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Behavioral:</a:t>
            </a:r>
          </a:p>
          <a:p>
            <a:pPr>
              <a:lnSpc>
                <a:spcPts val="1375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clustering, we tried to understand the behavioral distribution across the clusters. </a:t>
            </a:r>
            <a:endParaRPr lang="en-US" sz="1200" dirty="0"/>
          </a:p>
        </p:txBody>
      </p:sp>
      <p:sp>
        <p:nvSpPr>
          <p:cNvPr id="71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5: 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&amp; Segmentation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Iteration 4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1" y="1867726"/>
            <a:ext cx="5832119" cy="436988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6663288" y="1680072"/>
            <a:ext cx="512859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 sz="1200">
                <a:latin typeface="Arial"/>
              </a:defRPr>
            </a:pPr>
            <a:r>
              <a:rPr b="1" dirty="0"/>
              <a:t>Purpose: </a:t>
            </a:r>
            <a:r>
              <a:rPr dirty="0"/>
              <a:t>Visual comparison of key behavioral metrics across all 7 customer clusters from Iteration 4.</a:t>
            </a:r>
          </a:p>
          <a:p>
            <a:pPr algn="l">
              <a:lnSpc>
                <a:spcPct val="150000"/>
              </a:lnSpc>
              <a:defRPr sz="1200">
                <a:latin typeface="Arial"/>
              </a:defRPr>
            </a:pPr>
            <a:r>
              <a:rPr b="1" dirty="0"/>
              <a:t>Rows: </a:t>
            </a:r>
            <a:r>
              <a:rPr dirty="0"/>
              <a:t>Each cluster (0–6) as identified in </a:t>
            </a:r>
            <a:r>
              <a:rPr dirty="0" smtClean="0"/>
              <a:t>K</a:t>
            </a:r>
            <a:r>
              <a:rPr lang="en-US" dirty="0" smtClean="0"/>
              <a:t>-</a:t>
            </a:r>
            <a:r>
              <a:rPr dirty="0" smtClean="0"/>
              <a:t>Means </a:t>
            </a:r>
            <a:r>
              <a:rPr dirty="0"/>
              <a:t>clustering, showing average feature values.</a:t>
            </a:r>
          </a:p>
          <a:p>
            <a:pPr algn="l">
              <a:lnSpc>
                <a:spcPct val="150000"/>
              </a:lnSpc>
              <a:defRPr sz="1200">
                <a:latin typeface="Arial"/>
              </a:defRPr>
            </a:pPr>
            <a:r>
              <a:rPr b="1" dirty="0"/>
              <a:t>Columns: </a:t>
            </a:r>
            <a:r>
              <a:rPr dirty="0"/>
              <a:t>Behavioral and spend-related metrics, including trip types, engagement, rebooking, and spending.</a:t>
            </a:r>
          </a:p>
          <a:p>
            <a:pPr algn="l">
              <a:lnSpc>
                <a:spcPct val="150000"/>
              </a:lnSpc>
              <a:defRPr sz="1200">
                <a:latin typeface="Arial"/>
              </a:defRPr>
            </a:pPr>
            <a:r>
              <a:rPr b="1" dirty="0"/>
              <a:t>Color Scale: </a:t>
            </a:r>
            <a:r>
              <a:rPr dirty="0"/>
              <a:t>Darker blue indicates higher normalized values; lighter shades represent lower values.</a:t>
            </a:r>
          </a:p>
          <a:p>
            <a:pPr algn="l">
              <a:lnSpc>
                <a:spcPct val="150000"/>
              </a:lnSpc>
              <a:defRPr sz="1200" b="1">
                <a:latin typeface="Arial"/>
              </a:defRPr>
            </a:pPr>
            <a:r>
              <a:rPr dirty="0"/>
              <a:t>Notable Insights:</a:t>
            </a:r>
          </a:p>
          <a:p>
            <a:pPr algn="l">
              <a:lnSpc>
                <a:spcPct val="150000"/>
              </a:lnSpc>
              <a:defRPr sz="1200">
                <a:latin typeface="Arial"/>
              </a:defRPr>
            </a:pPr>
            <a:r>
              <a:rPr dirty="0"/>
              <a:t>• Cluster 3 shows 100% hotel-only bookings with long stays and multiple rooms.</a:t>
            </a:r>
          </a:p>
          <a:p>
            <a:pPr algn="l">
              <a:lnSpc>
                <a:spcPct val="150000"/>
              </a:lnSpc>
              <a:defRPr sz="1200">
                <a:latin typeface="Arial"/>
              </a:defRPr>
            </a:pPr>
            <a:r>
              <a:rPr dirty="0"/>
              <a:t>• Cluster 4 is flight-only with high rebooking rates.</a:t>
            </a:r>
          </a:p>
          <a:p>
            <a:pPr algn="l">
              <a:lnSpc>
                <a:spcPct val="150000"/>
              </a:lnSpc>
              <a:defRPr sz="1200">
                <a:latin typeface="Arial"/>
              </a:defRPr>
            </a:pPr>
            <a:r>
              <a:rPr dirty="0"/>
              <a:t>• Cluster 5 demonstrates high spend across both hotel and flights with strong co-booking.</a:t>
            </a:r>
          </a:p>
          <a:p>
            <a:pPr algn="l">
              <a:lnSpc>
                <a:spcPct val="150000"/>
              </a:lnSpc>
              <a:defRPr sz="1200">
                <a:latin typeface="Arial"/>
              </a:defRPr>
            </a:pPr>
            <a:r>
              <a:rPr dirty="0"/>
              <a:t>• Cluster 6 shows high checked bag usage (0.61) with low rebooking.</a:t>
            </a:r>
          </a:p>
          <a:p>
            <a:pPr algn="l">
              <a:lnSpc>
                <a:spcPct val="150000"/>
              </a:lnSpc>
              <a:defRPr sz="1200">
                <a:latin typeface="Arial"/>
              </a:defRPr>
            </a:pPr>
            <a:r>
              <a:rPr b="1" dirty="0"/>
              <a:t>Actionable Use: </a:t>
            </a:r>
            <a:r>
              <a:rPr dirty="0"/>
              <a:t>Supports perk assignments and persona definitions by visually confirming behavioral distinctions.</a:t>
            </a:r>
          </a:p>
        </p:txBody>
      </p:sp>
    </p:spTree>
    <p:extLst>
      <p:ext uri="{BB962C8B-B14F-4D97-AF65-F5344CB8AC3E}">
        <p14:creationId xmlns:p14="http://schemas.microsoft.com/office/powerpoint/2010/main" val="34829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11172" y="985936"/>
            <a:ext cx="11422459" cy="17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endParaRPr lang="en-US" sz="833" dirty="0"/>
          </a:p>
        </p:txBody>
      </p:sp>
      <p:sp>
        <p:nvSpPr>
          <p:cNvPr id="40" name="Text 1"/>
          <p:cNvSpPr/>
          <p:nvPr/>
        </p:nvSpPr>
        <p:spPr>
          <a:xfrm>
            <a:off x="601811" y="1328365"/>
            <a:ext cx="10871398" cy="603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  <a:spcAft>
                <a:spcPts val="400"/>
              </a:spcAft>
            </a:pP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 Profiling</a:t>
            </a: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</a:t>
            </a: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Understanding User Demographics</a:t>
            </a: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</a:p>
          <a:p>
            <a:pPr>
              <a:lnSpc>
                <a:spcPts val="1375"/>
              </a:lnSpc>
            </a:pP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clustering, we tried to understand the demographics distribution across the clusters. </a:t>
            </a:r>
            <a:endParaRPr lang="en-US" sz="1200" dirty="0"/>
          </a:p>
        </p:txBody>
      </p:sp>
      <p:sp>
        <p:nvSpPr>
          <p:cNvPr id="71" name="Text 0"/>
          <p:cNvSpPr/>
          <p:nvPr/>
        </p:nvSpPr>
        <p:spPr>
          <a:xfrm>
            <a:off x="601811" y="467616"/>
            <a:ext cx="792013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CRISP-DM Phase 5: 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&amp; Segmentation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Iteration 4</a:t>
            </a:r>
          </a:p>
        </p:txBody>
      </p:sp>
      <p:pic>
        <p:nvPicPr>
          <p:cNvPr id="76" name="Picture 75" descr="demographics_by_clus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2" y="1872575"/>
            <a:ext cx="3696393" cy="207922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692164" y="3800602"/>
            <a:ext cx="46451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323232"/>
                </a:solidFill>
              </a:defRPr>
            </a:pPr>
            <a:r>
              <a:rPr sz="1400" dirty="0">
                <a:latin typeface="Inter" panose="020B0604020202020204" charset="0"/>
                <a:ea typeface="Inter" panose="020B0604020202020204" charset="0"/>
              </a:rPr>
              <a:t>Key </a:t>
            </a:r>
            <a:r>
              <a:rPr sz="1400" dirty="0" smtClean="0">
                <a:latin typeface="Inter" panose="020B0604020202020204" charset="0"/>
                <a:ea typeface="Inter" panose="020B0604020202020204" charset="0"/>
              </a:rPr>
              <a:t>findings</a:t>
            </a:r>
            <a:r>
              <a:rPr lang="en-US" sz="1400" dirty="0" smtClean="0">
                <a:latin typeface="Inter" panose="020B0604020202020204" charset="0"/>
                <a:ea typeface="Inter" panose="020B0604020202020204" charset="0"/>
              </a:rPr>
              <a:t>:</a:t>
            </a:r>
            <a:endParaRPr sz="1400" dirty="0">
              <a:latin typeface="Inter" panose="020B0604020202020204" charset="0"/>
              <a:ea typeface="Inter" panose="020B0604020202020204" charset="0"/>
            </a:endParaRPr>
          </a:p>
          <a:p>
            <a:pPr lvl="1">
              <a:defRPr sz="1200"/>
            </a:pPr>
            <a:r>
              <a:rPr sz="1000" dirty="0">
                <a:latin typeface="Inter" panose="020B0604020202020204" charset="0"/>
                <a:ea typeface="Inter" panose="020B0604020202020204" charset="0"/>
              </a:rPr>
              <a:t>Married ranges 38.4%–48.2% (overall 44.0%).</a:t>
            </a:r>
          </a:p>
          <a:p>
            <a:pPr lvl="1">
              <a:defRPr sz="1200"/>
            </a:pPr>
            <a:r>
              <a:rPr sz="1000" dirty="0" smtClean="0">
                <a:latin typeface="Inter" panose="020B0604020202020204" charset="0"/>
                <a:ea typeface="Inter" panose="020B0604020202020204" charset="0"/>
              </a:rPr>
              <a:t>Has children ranges 27.6%–36.1% (overall 32.6%).</a:t>
            </a:r>
          </a:p>
          <a:p>
            <a:pPr lvl="1">
              <a:defRPr sz="1200"/>
            </a:pPr>
            <a:r>
              <a:rPr sz="1000" dirty="0" smtClean="0">
                <a:latin typeface="Inter" panose="020B0604020202020204" charset="0"/>
                <a:ea typeface="Inter" panose="020B0604020202020204" charset="0"/>
              </a:rPr>
              <a:t>Gender is consistently female-skewed (~88.2% F overall).</a:t>
            </a:r>
          </a:p>
          <a:p>
            <a:pPr lvl="1">
              <a:defRPr sz="1200"/>
            </a:pPr>
            <a:r>
              <a:rPr sz="1000" dirty="0" smtClean="0">
                <a:latin typeface="Inter" panose="020B0604020202020204" charset="0"/>
                <a:ea typeface="Inter" panose="020B0604020202020204" charset="0"/>
              </a:rPr>
              <a:t>Conclusion: Demographics are not primary differentiators—segments are behavior-driven.</a:t>
            </a:r>
            <a:endParaRPr sz="100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3900"/>
          <a:stretch/>
        </p:blipFill>
        <p:spPr>
          <a:xfrm>
            <a:off x="4410760" y="1872575"/>
            <a:ext cx="4503916" cy="1928027"/>
          </a:xfrm>
          <a:prstGeom prst="rect">
            <a:avLst/>
          </a:prstGeom>
        </p:spPr>
      </p:pic>
      <p:pic>
        <p:nvPicPr>
          <p:cNvPr id="79" name="Picture 78" descr="session_level_demographic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34" y="4085955"/>
            <a:ext cx="3806656" cy="2537771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410760" y="5574135"/>
            <a:ext cx="469712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323232"/>
                </a:solidFill>
              </a:defRPr>
            </a:pPr>
            <a:r>
              <a:rPr sz="1400" b="1" dirty="0">
                <a:solidFill>
                  <a:srgbClr val="323232"/>
                </a:solidFill>
                <a:latin typeface="Inter" panose="020B0604020202020204" charset="0"/>
                <a:ea typeface="Inter" panose="020B0604020202020204" charset="0"/>
              </a:rPr>
              <a:t>Key </a:t>
            </a:r>
            <a:r>
              <a:rPr sz="1400" b="1" dirty="0" smtClean="0">
                <a:solidFill>
                  <a:srgbClr val="323232"/>
                </a:solidFill>
                <a:latin typeface="Inter" panose="020B0604020202020204" charset="0"/>
                <a:ea typeface="Inter" panose="020B0604020202020204" charset="0"/>
              </a:rPr>
              <a:t>Findings</a:t>
            </a:r>
            <a:r>
              <a:rPr lang="en-US" sz="1400" b="1" dirty="0" smtClean="0">
                <a:solidFill>
                  <a:srgbClr val="323232"/>
                </a:solidFill>
                <a:latin typeface="Inter" panose="020B0604020202020204" charset="0"/>
                <a:ea typeface="Inter" panose="020B0604020202020204" charset="0"/>
              </a:rPr>
              <a:t>:</a:t>
            </a:r>
            <a:endParaRPr sz="1400" b="1" dirty="0">
              <a:solidFill>
                <a:srgbClr val="323232"/>
              </a:solidFill>
              <a:latin typeface="Inter" panose="020B0604020202020204" charset="0"/>
              <a:ea typeface="Inter" panose="020B0604020202020204" charset="0"/>
            </a:endParaRPr>
          </a:p>
          <a:p>
            <a:pPr lvl="1">
              <a:defRPr sz="1200"/>
            </a:pPr>
            <a:r>
              <a:rPr sz="1000" dirty="0">
                <a:latin typeface="Inter" panose="020B0604020202020204" charset="0"/>
                <a:ea typeface="Inter" panose="020B0604020202020204" charset="0"/>
              </a:rPr>
              <a:t>Married: 44.2%</a:t>
            </a:r>
          </a:p>
          <a:p>
            <a:pPr lvl="1">
              <a:defRPr sz="1200"/>
            </a:pPr>
            <a:r>
              <a:rPr sz="1000" dirty="0">
                <a:latin typeface="Inter" panose="020B0604020202020204" charset="0"/>
                <a:ea typeface="Inter" panose="020B0604020202020204" charset="0"/>
              </a:rPr>
              <a:t>Has Children: 32.7%</a:t>
            </a:r>
          </a:p>
          <a:p>
            <a:pPr lvl="1">
              <a:defRPr sz="1200"/>
            </a:pPr>
            <a:r>
              <a:rPr sz="1000" dirty="0">
                <a:latin typeface="Inter" panose="020B0604020202020204" charset="0"/>
                <a:ea typeface="Inter" panose="020B0604020202020204" charset="0"/>
              </a:rPr>
              <a:t>Female: 88.4%, Male: 11.4%, Other: 0.18%</a:t>
            </a:r>
          </a:p>
          <a:p>
            <a:pPr lvl="1">
              <a:defRPr sz="1200"/>
            </a:pPr>
            <a:r>
              <a:rPr sz="1000" dirty="0">
                <a:latin typeface="Inter" panose="020B0604020202020204" charset="0"/>
                <a:ea typeface="Inter" panose="020B0604020202020204" charset="0"/>
              </a:rPr>
              <a:t>Demographic balance is inherent to the dataset</a:t>
            </a:r>
            <a:r>
              <a:rPr lang="en-US" sz="1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de-DE" sz="1000" dirty="0">
                <a:latin typeface="Inter" panose="020B0604020202020204" charset="0"/>
                <a:ea typeface="Inter" panose="020B0604020202020204" charset="0"/>
              </a:rPr>
              <a:t>not driven by clustering.</a:t>
            </a:r>
          </a:p>
        </p:txBody>
      </p:sp>
    </p:spTree>
    <p:extLst>
      <p:ext uri="{BB962C8B-B14F-4D97-AF65-F5344CB8AC3E}">
        <p14:creationId xmlns:p14="http://schemas.microsoft.com/office/powerpoint/2010/main" val="305611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1742</Words>
  <Application>Microsoft Office PowerPoint</Application>
  <PresentationFormat>Widescreen</PresentationFormat>
  <Paragraphs>217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Host Grotesk Medium</vt:lpstr>
      <vt:lpstr>Inter</vt:lpstr>
      <vt:lpstr>Petrona Bold</vt:lpstr>
      <vt:lpstr>Petrona Light</vt:lpstr>
      <vt:lpstr>Roboto</vt:lpstr>
      <vt:lpstr>Wingdings</vt:lpstr>
      <vt:lpstr>Office Theme</vt:lpstr>
      <vt:lpstr>Every Customer Counts: TravelTide’s Path Forward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TravelTide Customer Segmentation Project</dc:title>
  <dc:creator>Microsoft account</dc:creator>
  <cp:lastModifiedBy>Microsoft account</cp:lastModifiedBy>
  <cp:revision>71</cp:revision>
  <cp:lastPrinted>2025-08-11T21:02:27Z</cp:lastPrinted>
  <dcterms:created xsi:type="dcterms:W3CDTF">2025-08-10T20:38:00Z</dcterms:created>
  <dcterms:modified xsi:type="dcterms:W3CDTF">2025-08-11T21:06:45Z</dcterms:modified>
</cp:coreProperties>
</file>